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6" r:id="rId4"/>
  </p:sldMasterIdLst>
  <p:notesMasterIdLst>
    <p:notesMasterId r:id="rId35"/>
  </p:notesMasterIdLst>
  <p:handoutMasterIdLst>
    <p:handoutMasterId r:id="rId36"/>
  </p:handoutMasterIdLst>
  <p:sldIdLst>
    <p:sldId id="409" r:id="rId5"/>
    <p:sldId id="395" r:id="rId6"/>
    <p:sldId id="364" r:id="rId7"/>
    <p:sldId id="497" r:id="rId8"/>
    <p:sldId id="498" r:id="rId9"/>
    <p:sldId id="519" r:id="rId10"/>
    <p:sldId id="524" r:id="rId11"/>
    <p:sldId id="500" r:id="rId12"/>
    <p:sldId id="501" r:id="rId13"/>
    <p:sldId id="502" r:id="rId14"/>
    <p:sldId id="503" r:id="rId15"/>
    <p:sldId id="518" r:id="rId16"/>
    <p:sldId id="505" r:id="rId17"/>
    <p:sldId id="523" r:id="rId18"/>
    <p:sldId id="525" r:id="rId19"/>
    <p:sldId id="506" r:id="rId20"/>
    <p:sldId id="507" r:id="rId21"/>
    <p:sldId id="526" r:id="rId22"/>
    <p:sldId id="509" r:id="rId23"/>
    <p:sldId id="511" r:id="rId24"/>
    <p:sldId id="516" r:id="rId25"/>
    <p:sldId id="527" r:id="rId26"/>
    <p:sldId id="514" r:id="rId27"/>
    <p:sldId id="515" r:id="rId28"/>
    <p:sldId id="522" r:id="rId29"/>
    <p:sldId id="457" r:id="rId30"/>
    <p:sldId id="493" r:id="rId31"/>
    <p:sldId id="494" r:id="rId32"/>
    <p:sldId id="495" r:id="rId33"/>
    <p:sldId id="496" r:id="rId34"/>
  </p:sldIdLst>
  <p:sldSz cx="9144000" cy="5143500" type="screen16x9"/>
  <p:notesSz cx="7010400" cy="9296400"/>
  <p:defaultTextStyle>
    <a:defPPr>
      <a:defRPr lang="en-US"/>
    </a:defPPr>
    <a:lvl1pPr algn="l" defTabSz="457200" rtl="0" fontAlgn="base">
      <a:spcBef>
        <a:spcPct val="0"/>
      </a:spcBef>
      <a:spcAft>
        <a:spcPct val="0"/>
      </a:spcAft>
      <a:defRPr kern="1200">
        <a:solidFill>
          <a:schemeClr val="tx1"/>
        </a:solidFill>
        <a:latin typeface="Calibri" pitchFamily="34" charset="0"/>
        <a:ea typeface="+mn-ea"/>
        <a:cs typeface="Arial" pitchFamily="34" charset="0"/>
      </a:defRPr>
    </a:lvl1pPr>
    <a:lvl2pPr marL="457200" algn="l" defTabSz="457200" rtl="0" fontAlgn="base">
      <a:spcBef>
        <a:spcPct val="0"/>
      </a:spcBef>
      <a:spcAft>
        <a:spcPct val="0"/>
      </a:spcAft>
      <a:defRPr kern="1200">
        <a:solidFill>
          <a:schemeClr val="tx1"/>
        </a:solidFill>
        <a:latin typeface="Calibri" pitchFamily="34" charset="0"/>
        <a:ea typeface="+mn-ea"/>
        <a:cs typeface="Arial" pitchFamily="34" charset="0"/>
      </a:defRPr>
    </a:lvl2pPr>
    <a:lvl3pPr marL="914400" algn="l" defTabSz="457200" rtl="0" fontAlgn="base">
      <a:spcBef>
        <a:spcPct val="0"/>
      </a:spcBef>
      <a:spcAft>
        <a:spcPct val="0"/>
      </a:spcAft>
      <a:defRPr kern="1200">
        <a:solidFill>
          <a:schemeClr val="tx1"/>
        </a:solidFill>
        <a:latin typeface="Calibri" pitchFamily="34" charset="0"/>
        <a:ea typeface="+mn-ea"/>
        <a:cs typeface="Arial" pitchFamily="34" charset="0"/>
      </a:defRPr>
    </a:lvl3pPr>
    <a:lvl4pPr marL="1371600" algn="l" defTabSz="457200" rtl="0" fontAlgn="base">
      <a:spcBef>
        <a:spcPct val="0"/>
      </a:spcBef>
      <a:spcAft>
        <a:spcPct val="0"/>
      </a:spcAft>
      <a:defRPr kern="1200">
        <a:solidFill>
          <a:schemeClr val="tx1"/>
        </a:solidFill>
        <a:latin typeface="Calibri" pitchFamily="34" charset="0"/>
        <a:ea typeface="+mn-ea"/>
        <a:cs typeface="Arial" pitchFamily="34" charset="0"/>
      </a:defRPr>
    </a:lvl4pPr>
    <a:lvl5pPr marL="1828800" algn="l" defTabSz="457200" rtl="0" fontAlgn="base">
      <a:spcBef>
        <a:spcPct val="0"/>
      </a:spcBef>
      <a:spcAft>
        <a:spcPct val="0"/>
      </a:spcAft>
      <a:defRPr kern="1200">
        <a:solidFill>
          <a:schemeClr val="tx1"/>
        </a:solidFill>
        <a:latin typeface="Calibri" pitchFamily="34" charset="0"/>
        <a:ea typeface="+mn-ea"/>
        <a:cs typeface="Arial" pitchFamily="34" charset="0"/>
      </a:defRPr>
    </a:lvl5pPr>
    <a:lvl6pPr marL="2286000" algn="l" defTabSz="914400" rtl="0" eaLnBrk="1" latinLnBrk="0" hangingPunct="1">
      <a:defRPr kern="1200">
        <a:solidFill>
          <a:schemeClr val="tx1"/>
        </a:solidFill>
        <a:latin typeface="Calibri" pitchFamily="34" charset="0"/>
        <a:ea typeface="+mn-ea"/>
        <a:cs typeface="Arial" pitchFamily="34" charset="0"/>
      </a:defRPr>
    </a:lvl6pPr>
    <a:lvl7pPr marL="2743200" algn="l" defTabSz="914400" rtl="0" eaLnBrk="1" latinLnBrk="0" hangingPunct="1">
      <a:defRPr kern="1200">
        <a:solidFill>
          <a:schemeClr val="tx1"/>
        </a:solidFill>
        <a:latin typeface="Calibri" pitchFamily="34" charset="0"/>
        <a:ea typeface="+mn-ea"/>
        <a:cs typeface="Arial" pitchFamily="34" charset="0"/>
      </a:defRPr>
    </a:lvl7pPr>
    <a:lvl8pPr marL="3200400" algn="l" defTabSz="914400" rtl="0" eaLnBrk="1" latinLnBrk="0" hangingPunct="1">
      <a:defRPr kern="1200">
        <a:solidFill>
          <a:schemeClr val="tx1"/>
        </a:solidFill>
        <a:latin typeface="Calibri" pitchFamily="34" charset="0"/>
        <a:ea typeface="+mn-ea"/>
        <a:cs typeface="Arial" pitchFamily="34" charset="0"/>
      </a:defRPr>
    </a:lvl8pPr>
    <a:lvl9pPr marL="3657600" algn="l" defTabSz="914400" rtl="0" eaLnBrk="1" latinLnBrk="0" hangingPunct="1">
      <a:defRPr kern="1200">
        <a:solidFill>
          <a:schemeClr val="tx1"/>
        </a:solidFill>
        <a:latin typeface="Calibri" pitchFamily="34" charset="0"/>
        <a:ea typeface="+mn-ea"/>
        <a:cs typeface="Arial" pitchFamily="34" charset="0"/>
      </a:defRPr>
    </a:lvl9pPr>
  </p:defaultTextStyle>
  <p:extLst>
    <p:ext uri="{521415D9-36F7-43E2-AB2F-B90AF26B5E84}">
      <p14:sectionLst xmlns:p14="http://schemas.microsoft.com/office/powerpoint/2010/main">
        <p14:section name="Covers" id="{9B50CAC9-19B9-B44E-8E24-E4A11134560C}">
          <p14:sldIdLst>
            <p14:sldId id="409"/>
          </p14:sldIdLst>
        </p14:section>
        <p14:section name="Graphics" id="{55C5DC4B-28F4-7844-AB36-085E66AA7D4A}">
          <p14:sldIdLst>
            <p14:sldId id="395"/>
            <p14:sldId id="364"/>
            <p14:sldId id="497"/>
            <p14:sldId id="498"/>
            <p14:sldId id="519"/>
            <p14:sldId id="524"/>
            <p14:sldId id="500"/>
            <p14:sldId id="501"/>
            <p14:sldId id="502"/>
            <p14:sldId id="503"/>
            <p14:sldId id="518"/>
            <p14:sldId id="505"/>
            <p14:sldId id="523"/>
            <p14:sldId id="525"/>
            <p14:sldId id="506"/>
            <p14:sldId id="507"/>
            <p14:sldId id="526"/>
            <p14:sldId id="509"/>
            <p14:sldId id="511"/>
            <p14:sldId id="516"/>
            <p14:sldId id="527"/>
            <p14:sldId id="514"/>
            <p14:sldId id="515"/>
            <p14:sldId id="522"/>
            <p14:sldId id="457"/>
            <p14:sldId id="493"/>
            <p14:sldId id="494"/>
            <p14:sldId id="495"/>
            <p14:sldId id="496"/>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1A37635-311E-4E38-3871-52BD654948E4}" name="Melissa Magann" initials="MM" userId="S::melissa.magann1@lplfinancial.com::690bbb3a-0b0b-4bbd-a3fb-d2b9dd7b8ce3" providerId="AD"/>
</p188: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ECEC"/>
    <a:srgbClr val="FF9E25"/>
    <a:srgbClr val="FF600A"/>
    <a:srgbClr val="4B4F54"/>
    <a:srgbClr val="651623"/>
    <a:srgbClr val="0C3058"/>
    <a:srgbClr val="A6A6A6"/>
    <a:srgbClr val="003C71"/>
    <a:srgbClr val="0A3F72"/>
    <a:srgbClr val="79242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1E32D38-D2F5-4010-A4C4-3F589874648F}" v="1" dt="2025-12-12T18:11:29.773"/>
  </p1510:revLst>
</p1510:revInfo>
</file>

<file path=ppt/tableStyles.xml><?xml version="1.0" encoding="utf-8"?>
<a:tblStyleLst xmlns:a="http://schemas.openxmlformats.org/drawingml/2006/main" def="{74C1A8A3-306A-4EB7-A6B1-4F7E0EB9C5D6}">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820"/>
    <p:restoredTop sz="77154" autoAdjust="0"/>
  </p:normalViewPr>
  <p:slideViewPr>
    <p:cSldViewPr snapToGrid="0">
      <p:cViewPr varScale="1">
        <p:scale>
          <a:sx n="88" d="100"/>
          <a:sy n="88" d="100"/>
        </p:scale>
        <p:origin x="1788" y="78"/>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43" Type="http://schemas.microsoft.com/office/2018/10/relationships/authors" Targe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cott Fritz" userId="4005e7a9-c527-49a5-9cb0-db01b275757b" providerId="ADAL" clId="{3F607714-FEB6-43B8-BB3E-8F124C62A82D}"/>
    <pc:docChg chg="modNotesMaster modHandout">
      <pc:chgData name="Scott Fritz" userId="4005e7a9-c527-49a5-9cb0-db01b275757b" providerId="ADAL" clId="{3F607714-FEB6-43B8-BB3E-8F124C62A82D}" dt="2025-12-12T18:11:29.773" v="0"/>
      <pc:docMkLst>
        <pc:docMk/>
      </pc:docMkLst>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2" tIns="46586" rIns="93172" bIns="46586" rtlCol="0"/>
          <a:lstStyle>
            <a:lvl1pPr algn="l" fontAlgn="auto">
              <a:spcBef>
                <a:spcPts val="0"/>
              </a:spcBef>
              <a:spcAft>
                <a:spcPts val="0"/>
              </a:spcAft>
              <a:defRPr sz="1300">
                <a:latin typeface="+mn-lt"/>
                <a:cs typeface="+mn-cs"/>
              </a:defRPr>
            </a:lvl1pPr>
          </a:lstStyle>
          <a:p>
            <a:pPr>
              <a:defRPr/>
            </a:pPr>
            <a:endParaRPr lang="en-US">
              <a:latin typeface="Arial" panose="020B0604020202020204" pitchFamily="34" charset="0"/>
            </a:endParaRPr>
          </a:p>
        </p:txBody>
      </p:sp>
      <p:sp>
        <p:nvSpPr>
          <p:cNvPr id="3" name="Date Placeholder 2"/>
          <p:cNvSpPr>
            <a:spLocks noGrp="1"/>
          </p:cNvSpPr>
          <p:nvPr>
            <p:ph type="dt" sz="quarter" idx="1"/>
          </p:nvPr>
        </p:nvSpPr>
        <p:spPr>
          <a:xfrm>
            <a:off x="3970938" y="0"/>
            <a:ext cx="3037840" cy="464820"/>
          </a:xfrm>
          <a:prstGeom prst="rect">
            <a:avLst/>
          </a:prstGeom>
        </p:spPr>
        <p:txBody>
          <a:bodyPr vert="horz" lIns="93172" tIns="46586" rIns="93172" bIns="46586" rtlCol="0"/>
          <a:lstStyle>
            <a:lvl1pPr algn="r" fontAlgn="auto">
              <a:spcBef>
                <a:spcPts val="0"/>
              </a:spcBef>
              <a:spcAft>
                <a:spcPts val="0"/>
              </a:spcAft>
              <a:defRPr sz="1300" smtClean="0">
                <a:latin typeface="+mn-lt"/>
                <a:cs typeface="+mn-cs"/>
              </a:defRPr>
            </a:lvl1pPr>
          </a:lstStyle>
          <a:p>
            <a:pPr>
              <a:defRPr/>
            </a:pPr>
            <a:fld id="{2B2839B8-EE2B-49EC-8B7A-1074F284B965}" type="datetimeFigureOut">
              <a:rPr lang="en-US">
                <a:latin typeface="Arial" panose="020B0604020202020204" pitchFamily="34" charset="0"/>
              </a:rPr>
              <a:pPr>
                <a:defRPr/>
              </a:pPr>
              <a:t>12/12/2025</a:t>
            </a:fld>
            <a:endParaRPr lang="en-US">
              <a:latin typeface="Arial" panose="020B0604020202020204" pitchFamily="34" charset="0"/>
            </a:endParaRPr>
          </a:p>
        </p:txBody>
      </p:sp>
      <p:sp>
        <p:nvSpPr>
          <p:cNvPr id="4" name="Footer Placeholder 3"/>
          <p:cNvSpPr>
            <a:spLocks noGrp="1"/>
          </p:cNvSpPr>
          <p:nvPr>
            <p:ph type="ftr" sz="quarter" idx="2"/>
          </p:nvPr>
        </p:nvSpPr>
        <p:spPr>
          <a:xfrm>
            <a:off x="0" y="8829967"/>
            <a:ext cx="3037840" cy="464820"/>
          </a:xfrm>
          <a:prstGeom prst="rect">
            <a:avLst/>
          </a:prstGeom>
        </p:spPr>
        <p:txBody>
          <a:bodyPr vert="horz" lIns="93172" tIns="46586" rIns="93172" bIns="46586" rtlCol="0" anchor="b"/>
          <a:lstStyle>
            <a:lvl1pPr algn="l" fontAlgn="auto">
              <a:spcBef>
                <a:spcPts val="0"/>
              </a:spcBef>
              <a:spcAft>
                <a:spcPts val="0"/>
              </a:spcAft>
              <a:defRPr sz="1300">
                <a:latin typeface="+mn-lt"/>
                <a:cs typeface="+mn-cs"/>
              </a:defRPr>
            </a:lvl1pPr>
          </a:lstStyle>
          <a:p>
            <a:pPr>
              <a:defRPr/>
            </a:pPr>
            <a:endParaRPr lang="en-US">
              <a:latin typeface="Arial" panose="020B0604020202020204" pitchFamily="34" charset="0"/>
            </a:endParaRPr>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2" tIns="46586" rIns="93172" bIns="46586" rtlCol="0" anchor="b"/>
          <a:lstStyle>
            <a:lvl1pPr algn="r" fontAlgn="auto">
              <a:spcBef>
                <a:spcPts val="0"/>
              </a:spcBef>
              <a:spcAft>
                <a:spcPts val="0"/>
              </a:spcAft>
              <a:defRPr sz="1300" smtClean="0">
                <a:latin typeface="+mn-lt"/>
                <a:cs typeface="+mn-cs"/>
              </a:defRPr>
            </a:lvl1pPr>
          </a:lstStyle>
          <a:p>
            <a:pPr>
              <a:defRPr/>
            </a:pPr>
            <a:fld id="{AF6F88A5-9E1A-4803-B297-C13B27302F60}" type="slidenum">
              <a:rPr lang="en-US">
                <a:latin typeface="Arial" panose="020B0604020202020204" pitchFamily="34" charset="0"/>
              </a:rPr>
              <a:pPr>
                <a:defRPr/>
              </a:pPr>
              <a:t>‹#›</a:t>
            </a:fld>
            <a:endParaRPr lang="en-US">
              <a:latin typeface="Arial" panose="020B0604020202020204" pitchFamily="34" charset="0"/>
            </a:endParaRPr>
          </a:p>
        </p:txBody>
      </p:sp>
    </p:spTree>
    <p:extLst>
      <p:ext uri="{BB962C8B-B14F-4D97-AF65-F5344CB8AC3E}">
        <p14:creationId xmlns:p14="http://schemas.microsoft.com/office/powerpoint/2010/main" val="2976862577"/>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928" userDrawn="1">
          <p15:clr>
            <a:srgbClr val="F26B43"/>
          </p15:clr>
        </p15:guide>
        <p15:guide id="2" pos="2208"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2" tIns="46586" rIns="93172" bIns="46586" rtlCol="0"/>
          <a:lstStyle>
            <a:lvl1pPr algn="l" fontAlgn="auto">
              <a:spcBef>
                <a:spcPts val="0"/>
              </a:spcBef>
              <a:spcAft>
                <a:spcPts val="0"/>
              </a:spcAft>
              <a:defRPr sz="1300" b="0" i="0">
                <a:latin typeface="Arial" panose="020B0604020202020204" pitchFamily="34" charset="0"/>
                <a:cs typeface="+mn-cs"/>
              </a:defRPr>
            </a:lvl1pPr>
          </a:lstStyle>
          <a:p>
            <a:pPr>
              <a:defRPr/>
            </a:pPr>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2" tIns="46586" rIns="93172" bIns="46586" rtlCol="0"/>
          <a:lstStyle>
            <a:lvl1pPr algn="r" fontAlgn="auto">
              <a:spcBef>
                <a:spcPts val="0"/>
              </a:spcBef>
              <a:spcAft>
                <a:spcPts val="0"/>
              </a:spcAft>
              <a:defRPr sz="1300" b="0" i="0" smtClean="0">
                <a:latin typeface="Arial" panose="020B0604020202020204" pitchFamily="34" charset="0"/>
                <a:cs typeface="+mn-cs"/>
              </a:defRPr>
            </a:lvl1pPr>
          </a:lstStyle>
          <a:p>
            <a:pPr>
              <a:defRPr/>
            </a:pPr>
            <a:fld id="{A9E93351-E8C1-435B-81B8-F19EE1746179}" type="datetimeFigureOut">
              <a:rPr lang="en-US" smtClean="0"/>
              <a:pPr>
                <a:defRPr/>
              </a:pPr>
              <a:t>12/12/2025</a:t>
            </a:fld>
            <a:endParaRPr lang="en-US"/>
          </a:p>
        </p:txBody>
      </p:sp>
      <p:sp>
        <p:nvSpPr>
          <p:cNvPr id="4" name="Slide Image Placeholder 3"/>
          <p:cNvSpPr>
            <a:spLocks noGrp="1" noRot="1" noChangeAspect="1"/>
          </p:cNvSpPr>
          <p:nvPr>
            <p:ph type="sldImg" idx="2"/>
          </p:nvPr>
        </p:nvSpPr>
        <p:spPr>
          <a:xfrm>
            <a:off x="406400" y="698500"/>
            <a:ext cx="6197600" cy="3486150"/>
          </a:xfrm>
          <a:prstGeom prst="rect">
            <a:avLst/>
          </a:prstGeom>
          <a:noFill/>
          <a:ln w="12700">
            <a:solidFill>
              <a:prstClr val="black"/>
            </a:solidFill>
          </a:ln>
        </p:spPr>
        <p:txBody>
          <a:bodyPr vert="horz" lIns="93172" tIns="46586" rIns="93172" bIns="46586" rtlCol="0" anchor="ctr"/>
          <a:lstStyle/>
          <a:p>
            <a:pPr lvl="0"/>
            <a:endParaRPr lang="en-US" noProof="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2" tIns="46586" rIns="93172" bIns="46586"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2" tIns="46586" rIns="93172" bIns="46586" rtlCol="0" anchor="b"/>
          <a:lstStyle>
            <a:lvl1pPr algn="l" fontAlgn="auto">
              <a:spcBef>
                <a:spcPts val="0"/>
              </a:spcBef>
              <a:spcAft>
                <a:spcPts val="0"/>
              </a:spcAft>
              <a:defRPr sz="1300" b="0" i="0">
                <a:latin typeface="Arial" panose="020B0604020202020204" pitchFamily="34" charset="0"/>
                <a:cs typeface="+mn-cs"/>
              </a:defRPr>
            </a:lvl1pPr>
          </a:lstStyle>
          <a:p>
            <a:pPr>
              <a:defRPr/>
            </a:pPr>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2" tIns="46586" rIns="93172" bIns="46586" rtlCol="0" anchor="b"/>
          <a:lstStyle>
            <a:lvl1pPr algn="r" fontAlgn="auto">
              <a:spcBef>
                <a:spcPts val="0"/>
              </a:spcBef>
              <a:spcAft>
                <a:spcPts val="0"/>
              </a:spcAft>
              <a:defRPr sz="1300" b="0" i="0" smtClean="0">
                <a:latin typeface="Arial" panose="020B0604020202020204" pitchFamily="34" charset="0"/>
                <a:cs typeface="+mn-cs"/>
              </a:defRPr>
            </a:lvl1pPr>
          </a:lstStyle>
          <a:p>
            <a:pPr>
              <a:defRPr/>
            </a:pPr>
            <a:fld id="{0A600938-FC24-493B-A57E-56EB9E4B621C}" type="slidenum">
              <a:rPr lang="en-US" smtClean="0"/>
              <a:pPr>
                <a:defRPr/>
              </a:pPr>
              <a:t>‹#›</a:t>
            </a:fld>
            <a:endParaRPr lang="en-US"/>
          </a:p>
        </p:txBody>
      </p:sp>
    </p:spTree>
    <p:extLst>
      <p:ext uri="{BB962C8B-B14F-4D97-AF65-F5344CB8AC3E}">
        <p14:creationId xmlns:p14="http://schemas.microsoft.com/office/powerpoint/2010/main" val="2515124565"/>
      </p:ext>
    </p:extLst>
  </p:cSld>
  <p:clrMap bg1="lt1" tx1="dk1" bg2="lt2" tx2="dk2" accent1="accent1" accent2="accent2" accent3="accent3" accent4="accent4" accent5="accent5" accent6="accent6" hlink="hlink" folHlink="folHlink"/>
  <p:notesStyle>
    <a:lvl1pPr algn="l" defTabSz="457200" rtl="0" fontAlgn="base">
      <a:spcBef>
        <a:spcPct val="30000"/>
      </a:spcBef>
      <a:spcAft>
        <a:spcPct val="0"/>
      </a:spcAft>
      <a:defRPr sz="1200" b="0" i="0" kern="1200">
        <a:solidFill>
          <a:schemeClr val="tx1"/>
        </a:solidFill>
        <a:latin typeface="Arial" panose="020B0604020202020204" pitchFamily="34" charset="0"/>
        <a:ea typeface="+mn-ea"/>
        <a:cs typeface="+mn-cs"/>
      </a:defRPr>
    </a:lvl1pPr>
    <a:lvl2pPr marL="457200" algn="l" defTabSz="457200" rtl="0" fontAlgn="base">
      <a:spcBef>
        <a:spcPct val="30000"/>
      </a:spcBef>
      <a:spcAft>
        <a:spcPct val="0"/>
      </a:spcAft>
      <a:defRPr sz="1200" b="0" i="0" kern="1200">
        <a:solidFill>
          <a:schemeClr val="tx1"/>
        </a:solidFill>
        <a:latin typeface="Arial" panose="020B0604020202020204" pitchFamily="34" charset="0"/>
        <a:ea typeface="+mn-ea"/>
        <a:cs typeface="+mn-cs"/>
      </a:defRPr>
    </a:lvl2pPr>
    <a:lvl3pPr marL="914400" algn="l" defTabSz="457200" rtl="0" fontAlgn="base">
      <a:spcBef>
        <a:spcPct val="30000"/>
      </a:spcBef>
      <a:spcAft>
        <a:spcPct val="0"/>
      </a:spcAft>
      <a:defRPr sz="1200" b="0" i="0" kern="1200">
        <a:solidFill>
          <a:schemeClr val="tx1"/>
        </a:solidFill>
        <a:latin typeface="Arial" panose="020B0604020202020204" pitchFamily="34" charset="0"/>
        <a:ea typeface="+mn-ea"/>
        <a:cs typeface="+mn-cs"/>
      </a:defRPr>
    </a:lvl3pPr>
    <a:lvl4pPr marL="1371600" algn="l" defTabSz="457200" rtl="0" fontAlgn="base">
      <a:spcBef>
        <a:spcPct val="30000"/>
      </a:spcBef>
      <a:spcAft>
        <a:spcPct val="0"/>
      </a:spcAft>
      <a:defRPr sz="1200" b="0" i="0" kern="1200">
        <a:solidFill>
          <a:schemeClr val="tx1"/>
        </a:solidFill>
        <a:latin typeface="Arial" panose="020B0604020202020204" pitchFamily="34" charset="0"/>
        <a:ea typeface="+mn-ea"/>
        <a:cs typeface="+mn-cs"/>
      </a:defRPr>
    </a:lvl4pPr>
    <a:lvl5pPr marL="1828800" algn="l" defTabSz="457200" rtl="0" fontAlgn="base">
      <a:spcBef>
        <a:spcPct val="30000"/>
      </a:spcBef>
      <a:spcAft>
        <a:spcPct val="0"/>
      </a:spcAft>
      <a:defRPr sz="1200" b="0" i="0" kern="1200">
        <a:solidFill>
          <a:schemeClr val="tx1"/>
        </a:solidFill>
        <a:latin typeface="Arial" panose="020B0604020202020204" pitchFamily="34" charset="0"/>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0A600938-FC24-493B-A57E-56EB9E4B621C}" type="slidenum">
              <a:rPr lang="en-US"/>
              <a:pPr>
                <a:defRPr/>
              </a:pPr>
              <a:t>1</a:t>
            </a:fld>
            <a:endParaRPr lang="en-US"/>
          </a:p>
        </p:txBody>
      </p:sp>
    </p:spTree>
    <p:extLst>
      <p:ext uri="{BB962C8B-B14F-4D97-AF65-F5344CB8AC3E}">
        <p14:creationId xmlns:p14="http://schemas.microsoft.com/office/powerpoint/2010/main" val="18553588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0A600938-FC24-493B-A57E-56EB9E4B621C}" type="slidenum">
              <a:rPr lang="en-US" smtClean="0"/>
              <a:pPr>
                <a:defRPr/>
              </a:pPr>
              <a:t>10</a:t>
            </a:fld>
            <a:endParaRPr lang="en-US"/>
          </a:p>
        </p:txBody>
      </p:sp>
    </p:spTree>
    <p:extLst>
      <p:ext uri="{BB962C8B-B14F-4D97-AF65-F5344CB8AC3E}">
        <p14:creationId xmlns:p14="http://schemas.microsoft.com/office/powerpoint/2010/main" val="17174179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0A600938-FC24-493B-A57E-56EB9E4B621C}" type="slidenum">
              <a:rPr lang="en-US" smtClean="0"/>
              <a:pPr>
                <a:defRPr/>
              </a:pPr>
              <a:t>11</a:t>
            </a:fld>
            <a:endParaRPr lang="en-US"/>
          </a:p>
        </p:txBody>
      </p:sp>
    </p:spTree>
    <p:extLst>
      <p:ext uri="{BB962C8B-B14F-4D97-AF65-F5344CB8AC3E}">
        <p14:creationId xmlns:p14="http://schemas.microsoft.com/office/powerpoint/2010/main" val="15083015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40695">
              <a:defRPr/>
            </a:pPr>
            <a:endParaRPr lang="en-US" dirty="0"/>
          </a:p>
        </p:txBody>
      </p:sp>
      <p:sp>
        <p:nvSpPr>
          <p:cNvPr id="4" name="Slide Number Placeholder 3"/>
          <p:cNvSpPr>
            <a:spLocks noGrp="1"/>
          </p:cNvSpPr>
          <p:nvPr>
            <p:ph type="sldNum" sz="quarter" idx="5"/>
          </p:nvPr>
        </p:nvSpPr>
        <p:spPr/>
        <p:txBody>
          <a:bodyPr/>
          <a:lstStyle/>
          <a:p>
            <a:pPr defTabSz="440695">
              <a:defRPr/>
            </a:pPr>
            <a:fld id="{0A600938-FC24-493B-A57E-56EB9E4B621C}" type="slidenum">
              <a:rPr lang="en-US" sz="1200">
                <a:solidFill>
                  <a:prstClr val="black"/>
                </a:solidFill>
              </a:rPr>
              <a:pPr defTabSz="440695">
                <a:defRPr/>
              </a:pPr>
              <a:t>12</a:t>
            </a:fld>
            <a:endParaRPr lang="en-US" sz="1200">
              <a:solidFill>
                <a:prstClr val="black"/>
              </a:solidFill>
            </a:endParaRPr>
          </a:p>
        </p:txBody>
      </p:sp>
    </p:spTree>
    <p:extLst>
      <p:ext uri="{BB962C8B-B14F-4D97-AF65-F5344CB8AC3E}">
        <p14:creationId xmlns:p14="http://schemas.microsoft.com/office/powerpoint/2010/main" val="29047254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0A600938-FC24-493B-A57E-56EB9E4B621C}" type="slidenum">
              <a:rPr lang="en-US" smtClean="0"/>
              <a:pPr>
                <a:defRPr/>
              </a:pPr>
              <a:t>13</a:t>
            </a:fld>
            <a:endParaRPr lang="en-US"/>
          </a:p>
        </p:txBody>
      </p:sp>
    </p:spTree>
    <p:extLst>
      <p:ext uri="{BB962C8B-B14F-4D97-AF65-F5344CB8AC3E}">
        <p14:creationId xmlns:p14="http://schemas.microsoft.com/office/powerpoint/2010/main" val="39573194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2FF64D-99A4-FDCB-222C-14083AAA48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E69BA9-EFC0-2B13-1FCC-E2914676B5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D86247-0D27-B2F3-EF58-813C600D0BF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689BA30-0E1F-9532-3894-AE1EF4473E25}"/>
              </a:ext>
            </a:extLst>
          </p:cNvPr>
          <p:cNvSpPr>
            <a:spLocks noGrp="1"/>
          </p:cNvSpPr>
          <p:nvPr>
            <p:ph type="sldNum" sz="quarter" idx="5"/>
          </p:nvPr>
        </p:nvSpPr>
        <p:spPr/>
        <p:txBody>
          <a:bodyPr/>
          <a:lstStyle/>
          <a:p>
            <a:pPr defTabSz="440695">
              <a:defRPr/>
            </a:pPr>
            <a:fld id="{0A600938-FC24-493B-A57E-56EB9E4B621C}" type="slidenum">
              <a:rPr lang="en-US" sz="1200">
                <a:solidFill>
                  <a:prstClr val="black"/>
                </a:solidFill>
              </a:rPr>
              <a:pPr defTabSz="440695">
                <a:defRPr/>
              </a:pPr>
              <a:t>14</a:t>
            </a:fld>
            <a:endParaRPr lang="en-US" sz="1200">
              <a:solidFill>
                <a:prstClr val="black"/>
              </a:solidFill>
            </a:endParaRPr>
          </a:p>
        </p:txBody>
      </p:sp>
    </p:spTree>
    <p:extLst>
      <p:ext uri="{BB962C8B-B14F-4D97-AF65-F5344CB8AC3E}">
        <p14:creationId xmlns:p14="http://schemas.microsoft.com/office/powerpoint/2010/main" val="10451129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039672-25C7-E8FA-B8D7-F4CC4B5D29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288FDD-28BD-31D0-3361-3501A964BB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B51FA6-2173-9CCF-B7F2-4DA0985BF36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0A4D106-CC78-45F7-F0A9-E92A24AEBAC5}"/>
              </a:ext>
            </a:extLst>
          </p:cNvPr>
          <p:cNvSpPr>
            <a:spLocks noGrp="1"/>
          </p:cNvSpPr>
          <p:nvPr>
            <p:ph type="sldNum" sz="quarter" idx="5"/>
          </p:nvPr>
        </p:nvSpPr>
        <p:spPr/>
        <p:txBody>
          <a:bodyPr/>
          <a:lstStyle/>
          <a:p>
            <a:pPr>
              <a:defRPr/>
            </a:pPr>
            <a:fld id="{0A600938-FC24-493B-A57E-56EB9E4B621C}" type="slidenum">
              <a:rPr lang="en-US" smtClean="0"/>
              <a:pPr>
                <a:defRPr/>
              </a:pPr>
              <a:t>15</a:t>
            </a:fld>
            <a:endParaRPr lang="en-US"/>
          </a:p>
        </p:txBody>
      </p:sp>
    </p:spTree>
    <p:extLst>
      <p:ext uri="{BB962C8B-B14F-4D97-AF65-F5344CB8AC3E}">
        <p14:creationId xmlns:p14="http://schemas.microsoft.com/office/powerpoint/2010/main" val="32723251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0A600938-FC24-493B-A57E-56EB9E4B621C}" type="slidenum">
              <a:rPr lang="en-US" smtClean="0"/>
              <a:pPr>
                <a:defRPr/>
              </a:pPr>
              <a:t>16</a:t>
            </a:fld>
            <a:endParaRPr lang="en-US"/>
          </a:p>
        </p:txBody>
      </p:sp>
    </p:spTree>
    <p:extLst>
      <p:ext uri="{BB962C8B-B14F-4D97-AF65-F5344CB8AC3E}">
        <p14:creationId xmlns:p14="http://schemas.microsoft.com/office/powerpoint/2010/main" val="39248684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0A600938-FC24-493B-A57E-56EB9E4B621C}" type="slidenum">
              <a:rPr lang="en-US" smtClean="0"/>
              <a:pPr>
                <a:defRPr/>
              </a:pPr>
              <a:t>17</a:t>
            </a:fld>
            <a:endParaRPr lang="en-US"/>
          </a:p>
        </p:txBody>
      </p:sp>
    </p:spTree>
    <p:extLst>
      <p:ext uri="{BB962C8B-B14F-4D97-AF65-F5344CB8AC3E}">
        <p14:creationId xmlns:p14="http://schemas.microsoft.com/office/powerpoint/2010/main" val="7857698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1C8351-3B23-928C-6C9A-1B4E54EEFA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3ABD38-9602-1954-887A-8686E311CE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42BD11-871E-71B1-3764-118EF8AC5CD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3577696-42E7-B308-D1A5-601554202A19}"/>
              </a:ext>
            </a:extLst>
          </p:cNvPr>
          <p:cNvSpPr>
            <a:spLocks noGrp="1"/>
          </p:cNvSpPr>
          <p:nvPr>
            <p:ph type="sldNum" sz="quarter" idx="5"/>
          </p:nvPr>
        </p:nvSpPr>
        <p:spPr/>
        <p:txBody>
          <a:bodyPr/>
          <a:lstStyle/>
          <a:p>
            <a:pPr>
              <a:defRPr/>
            </a:pPr>
            <a:fld id="{0A600938-FC24-493B-A57E-56EB9E4B621C}" type="slidenum">
              <a:rPr lang="en-US" smtClean="0"/>
              <a:pPr>
                <a:defRPr/>
              </a:pPr>
              <a:t>18</a:t>
            </a:fld>
            <a:endParaRPr lang="en-US"/>
          </a:p>
        </p:txBody>
      </p:sp>
    </p:spTree>
    <p:extLst>
      <p:ext uri="{BB962C8B-B14F-4D97-AF65-F5344CB8AC3E}">
        <p14:creationId xmlns:p14="http://schemas.microsoft.com/office/powerpoint/2010/main" val="7603688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0A600938-FC24-493B-A57E-56EB9E4B621C}" type="slidenum">
              <a:rPr lang="en-US" smtClean="0"/>
              <a:pPr>
                <a:defRPr/>
              </a:pPr>
              <a:t>19</a:t>
            </a:fld>
            <a:endParaRPr lang="en-US"/>
          </a:p>
        </p:txBody>
      </p:sp>
    </p:spTree>
    <p:extLst>
      <p:ext uri="{BB962C8B-B14F-4D97-AF65-F5344CB8AC3E}">
        <p14:creationId xmlns:p14="http://schemas.microsoft.com/office/powerpoint/2010/main" val="35869821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0A600938-FC24-493B-A57E-56EB9E4B621C}" type="slidenum">
              <a:rPr lang="en-US" smtClean="0"/>
              <a:pPr>
                <a:defRPr/>
              </a:pPr>
              <a:t>2</a:t>
            </a:fld>
            <a:endParaRPr lang="en-US"/>
          </a:p>
        </p:txBody>
      </p:sp>
    </p:spTree>
    <p:extLst>
      <p:ext uri="{BB962C8B-B14F-4D97-AF65-F5344CB8AC3E}">
        <p14:creationId xmlns:p14="http://schemas.microsoft.com/office/powerpoint/2010/main" val="15161428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Arial"/>
            </a:endParaRPr>
          </a:p>
        </p:txBody>
      </p:sp>
      <p:sp>
        <p:nvSpPr>
          <p:cNvPr id="4" name="Slide Number Placeholder 3"/>
          <p:cNvSpPr>
            <a:spLocks noGrp="1"/>
          </p:cNvSpPr>
          <p:nvPr>
            <p:ph type="sldNum" sz="quarter" idx="5"/>
          </p:nvPr>
        </p:nvSpPr>
        <p:spPr/>
        <p:txBody>
          <a:bodyPr/>
          <a:lstStyle/>
          <a:p>
            <a:pPr>
              <a:defRPr/>
            </a:pPr>
            <a:fld id="{0A600938-FC24-493B-A57E-56EB9E4B621C}" type="slidenum">
              <a:rPr lang="en-US" smtClean="0"/>
              <a:pPr>
                <a:defRPr/>
              </a:pPr>
              <a:t>20</a:t>
            </a:fld>
            <a:endParaRPr lang="en-US"/>
          </a:p>
        </p:txBody>
      </p:sp>
    </p:spTree>
    <p:extLst>
      <p:ext uri="{BB962C8B-B14F-4D97-AF65-F5344CB8AC3E}">
        <p14:creationId xmlns:p14="http://schemas.microsoft.com/office/powerpoint/2010/main" val="16218978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0A600938-FC24-493B-A57E-56EB9E4B621C}" type="slidenum">
              <a:rPr lang="en-US" smtClean="0"/>
              <a:pPr>
                <a:defRPr/>
              </a:pPr>
              <a:t>21</a:t>
            </a:fld>
            <a:endParaRPr lang="en-US"/>
          </a:p>
        </p:txBody>
      </p:sp>
    </p:spTree>
    <p:extLst>
      <p:ext uri="{BB962C8B-B14F-4D97-AF65-F5344CB8AC3E}">
        <p14:creationId xmlns:p14="http://schemas.microsoft.com/office/powerpoint/2010/main" val="5430331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1FC29E-DA89-2180-0C01-937F7A3453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B6C6B5-4C4A-2ABC-2AED-8CBCD24E94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9DDD12-CC65-5E65-2593-3177AF65B3CB}"/>
              </a:ext>
            </a:extLst>
          </p:cNvPr>
          <p:cNvSpPr>
            <a:spLocks noGrp="1"/>
          </p:cNvSpPr>
          <p:nvPr>
            <p:ph type="body" idx="1"/>
          </p:nvPr>
        </p:nvSpPr>
        <p:spPr/>
        <p:txBody>
          <a:bodyPr/>
          <a:lstStyle/>
          <a:p>
            <a:pPr defTabSz="440695">
              <a:defRPr/>
            </a:pPr>
            <a:endParaRPr lang="en-US" dirty="0"/>
          </a:p>
        </p:txBody>
      </p:sp>
      <p:sp>
        <p:nvSpPr>
          <p:cNvPr id="4" name="Slide Number Placeholder 3">
            <a:extLst>
              <a:ext uri="{FF2B5EF4-FFF2-40B4-BE49-F238E27FC236}">
                <a16:creationId xmlns:a16="http://schemas.microsoft.com/office/drawing/2014/main" id="{0AAEB993-5BD7-654B-33CD-8818BBFBAACF}"/>
              </a:ext>
            </a:extLst>
          </p:cNvPr>
          <p:cNvSpPr>
            <a:spLocks noGrp="1"/>
          </p:cNvSpPr>
          <p:nvPr>
            <p:ph type="sldNum" sz="quarter" idx="5"/>
          </p:nvPr>
        </p:nvSpPr>
        <p:spPr/>
        <p:txBody>
          <a:bodyPr/>
          <a:lstStyle/>
          <a:p>
            <a:pPr>
              <a:defRPr/>
            </a:pPr>
            <a:fld id="{0A600938-FC24-493B-A57E-56EB9E4B621C}" type="slidenum">
              <a:rPr lang="en-US" smtClean="0"/>
              <a:pPr>
                <a:defRPr/>
              </a:pPr>
              <a:t>22</a:t>
            </a:fld>
            <a:endParaRPr lang="en-US"/>
          </a:p>
        </p:txBody>
      </p:sp>
    </p:spTree>
    <p:extLst>
      <p:ext uri="{BB962C8B-B14F-4D97-AF65-F5344CB8AC3E}">
        <p14:creationId xmlns:p14="http://schemas.microsoft.com/office/powerpoint/2010/main" val="308818853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0A600938-FC24-493B-A57E-56EB9E4B621C}" type="slidenum">
              <a:rPr lang="en-US" smtClean="0"/>
              <a:pPr>
                <a:defRPr/>
              </a:pPr>
              <a:t>23</a:t>
            </a:fld>
            <a:endParaRPr lang="en-US"/>
          </a:p>
        </p:txBody>
      </p:sp>
    </p:spTree>
    <p:extLst>
      <p:ext uri="{BB962C8B-B14F-4D97-AF65-F5344CB8AC3E}">
        <p14:creationId xmlns:p14="http://schemas.microsoft.com/office/powerpoint/2010/main" val="75775356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0A600938-FC24-493B-A57E-56EB9E4B621C}" type="slidenum">
              <a:rPr lang="en-US" smtClean="0"/>
              <a:pPr>
                <a:defRPr/>
              </a:pPr>
              <a:t>24</a:t>
            </a:fld>
            <a:endParaRPr lang="en-US"/>
          </a:p>
        </p:txBody>
      </p:sp>
    </p:spTree>
    <p:extLst>
      <p:ext uri="{BB962C8B-B14F-4D97-AF65-F5344CB8AC3E}">
        <p14:creationId xmlns:p14="http://schemas.microsoft.com/office/powerpoint/2010/main" val="221420512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304BCE-6EF3-9A98-3951-2AE2875A26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584D2B-5FFE-F5CE-86AD-350E08EFEC1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14A597-B25B-6AAF-8A9F-778A00DDAD55}"/>
              </a:ext>
            </a:extLst>
          </p:cNvPr>
          <p:cNvSpPr>
            <a:spLocks noGrp="1"/>
          </p:cNvSpPr>
          <p:nvPr>
            <p:ph type="body" idx="1"/>
          </p:nvPr>
        </p:nvSpPr>
        <p:spPr/>
        <p:txBody>
          <a:bodyPr/>
          <a:lstStyle/>
          <a:p>
            <a:endParaRPr lang="en-US" dirty="0">
              <a:latin typeface="Arial"/>
              <a:cs typeface="Arial"/>
            </a:endParaRPr>
          </a:p>
        </p:txBody>
      </p:sp>
      <p:sp>
        <p:nvSpPr>
          <p:cNvPr id="4" name="Slide Number Placeholder 3">
            <a:extLst>
              <a:ext uri="{FF2B5EF4-FFF2-40B4-BE49-F238E27FC236}">
                <a16:creationId xmlns:a16="http://schemas.microsoft.com/office/drawing/2014/main" id="{8A30D97F-878A-FA44-0468-37DB565270D0}"/>
              </a:ext>
            </a:extLst>
          </p:cNvPr>
          <p:cNvSpPr>
            <a:spLocks noGrp="1"/>
          </p:cNvSpPr>
          <p:nvPr>
            <p:ph type="sldNum" sz="quarter" idx="5"/>
          </p:nvPr>
        </p:nvSpPr>
        <p:spPr/>
        <p:txBody>
          <a:bodyPr/>
          <a:lstStyle/>
          <a:p>
            <a:pPr>
              <a:defRPr/>
            </a:pPr>
            <a:fld id="{0A600938-FC24-493B-A57E-56EB9E4B621C}" type="slidenum">
              <a:rPr lang="en-US" smtClean="0"/>
              <a:pPr>
                <a:defRPr/>
              </a:pPr>
              <a:t>25</a:t>
            </a:fld>
            <a:endParaRPr lang="en-US"/>
          </a:p>
        </p:txBody>
      </p:sp>
    </p:spTree>
    <p:extLst>
      <p:ext uri="{BB962C8B-B14F-4D97-AF65-F5344CB8AC3E}">
        <p14:creationId xmlns:p14="http://schemas.microsoft.com/office/powerpoint/2010/main" val="82155133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0A600938-FC24-493B-A57E-56EB9E4B621C}" type="slidenum">
              <a:rPr lang="en-US" smtClean="0"/>
              <a:pPr>
                <a:defRPr/>
              </a:pPr>
              <a:t>26</a:t>
            </a:fld>
            <a:endParaRPr lang="en-US"/>
          </a:p>
        </p:txBody>
      </p:sp>
    </p:spTree>
    <p:extLst>
      <p:ext uri="{BB962C8B-B14F-4D97-AF65-F5344CB8AC3E}">
        <p14:creationId xmlns:p14="http://schemas.microsoft.com/office/powerpoint/2010/main" val="82249125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0A600938-FC24-493B-A57E-56EB9E4B621C}" type="slidenum">
              <a:rPr lang="en-US" smtClean="0"/>
              <a:pPr>
                <a:defRPr/>
              </a:pPr>
              <a:t>27</a:t>
            </a:fld>
            <a:endParaRPr lang="en-US"/>
          </a:p>
        </p:txBody>
      </p:sp>
    </p:spTree>
    <p:extLst>
      <p:ext uri="{BB962C8B-B14F-4D97-AF65-F5344CB8AC3E}">
        <p14:creationId xmlns:p14="http://schemas.microsoft.com/office/powerpoint/2010/main" val="377209865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0A600938-FC24-493B-A57E-56EB9E4B621C}" type="slidenum">
              <a:rPr lang="en-US" smtClean="0"/>
              <a:pPr>
                <a:defRPr/>
              </a:pPr>
              <a:t>28</a:t>
            </a:fld>
            <a:endParaRPr lang="en-US"/>
          </a:p>
        </p:txBody>
      </p:sp>
    </p:spTree>
    <p:extLst>
      <p:ext uri="{BB962C8B-B14F-4D97-AF65-F5344CB8AC3E}">
        <p14:creationId xmlns:p14="http://schemas.microsoft.com/office/powerpoint/2010/main" val="8153155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0A600938-FC24-493B-A57E-56EB9E4B621C}" type="slidenum">
              <a:rPr lang="en-US" smtClean="0"/>
              <a:pPr>
                <a:defRPr/>
              </a:pPr>
              <a:t>29</a:t>
            </a:fld>
            <a:endParaRPr lang="en-US"/>
          </a:p>
        </p:txBody>
      </p:sp>
    </p:spTree>
    <p:extLst>
      <p:ext uri="{BB962C8B-B14F-4D97-AF65-F5344CB8AC3E}">
        <p14:creationId xmlns:p14="http://schemas.microsoft.com/office/powerpoint/2010/main" val="8592896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0A600938-FC24-493B-A57E-56EB9E4B621C}" type="slidenum">
              <a:rPr lang="en-US" smtClean="0"/>
              <a:pPr>
                <a:defRPr/>
              </a:pPr>
              <a:t>3</a:t>
            </a:fld>
            <a:endParaRPr lang="en-US"/>
          </a:p>
        </p:txBody>
      </p:sp>
    </p:spTree>
    <p:extLst>
      <p:ext uri="{BB962C8B-B14F-4D97-AF65-F5344CB8AC3E}">
        <p14:creationId xmlns:p14="http://schemas.microsoft.com/office/powerpoint/2010/main" val="311733912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0A600938-FC24-493B-A57E-56EB9E4B621C}" type="slidenum">
              <a:rPr lang="en-US" smtClean="0"/>
              <a:pPr>
                <a:defRPr/>
              </a:pPr>
              <a:t>30</a:t>
            </a:fld>
            <a:endParaRPr lang="en-US"/>
          </a:p>
        </p:txBody>
      </p:sp>
    </p:spTree>
    <p:extLst>
      <p:ext uri="{BB962C8B-B14F-4D97-AF65-F5344CB8AC3E}">
        <p14:creationId xmlns:p14="http://schemas.microsoft.com/office/powerpoint/2010/main" val="34436232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0A600938-FC24-493B-A57E-56EB9E4B621C}" type="slidenum">
              <a:rPr lang="en-US" smtClean="0"/>
              <a:pPr>
                <a:defRPr/>
              </a:pPr>
              <a:t>4</a:t>
            </a:fld>
            <a:endParaRPr lang="en-US"/>
          </a:p>
        </p:txBody>
      </p:sp>
    </p:spTree>
    <p:extLst>
      <p:ext uri="{BB962C8B-B14F-4D97-AF65-F5344CB8AC3E}">
        <p14:creationId xmlns:p14="http://schemas.microsoft.com/office/powerpoint/2010/main" val="3786972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0A600938-FC24-493B-A57E-56EB9E4B621C}" type="slidenum">
              <a:rPr lang="en-US" smtClean="0"/>
              <a:pPr>
                <a:defRPr/>
              </a:pPr>
              <a:t>5</a:t>
            </a:fld>
            <a:endParaRPr lang="en-US"/>
          </a:p>
        </p:txBody>
      </p:sp>
    </p:spTree>
    <p:extLst>
      <p:ext uri="{BB962C8B-B14F-4D97-AF65-F5344CB8AC3E}">
        <p14:creationId xmlns:p14="http://schemas.microsoft.com/office/powerpoint/2010/main" val="37190680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Arial"/>
            </a:endParaRPr>
          </a:p>
        </p:txBody>
      </p:sp>
      <p:sp>
        <p:nvSpPr>
          <p:cNvPr id="4" name="Slide Number Placeholder 3"/>
          <p:cNvSpPr>
            <a:spLocks noGrp="1"/>
          </p:cNvSpPr>
          <p:nvPr>
            <p:ph type="sldNum" sz="quarter" idx="5"/>
          </p:nvPr>
        </p:nvSpPr>
        <p:spPr/>
        <p:txBody>
          <a:bodyPr/>
          <a:lstStyle/>
          <a:p>
            <a:pPr>
              <a:defRPr/>
            </a:pPr>
            <a:fld id="{0A600938-FC24-493B-A57E-56EB9E4B621C}" type="slidenum">
              <a:rPr lang="en-US" smtClean="0"/>
              <a:pPr>
                <a:defRPr/>
              </a:pPr>
              <a:t>6</a:t>
            </a:fld>
            <a:endParaRPr lang="en-US"/>
          </a:p>
        </p:txBody>
      </p:sp>
    </p:spTree>
    <p:extLst>
      <p:ext uri="{BB962C8B-B14F-4D97-AF65-F5344CB8AC3E}">
        <p14:creationId xmlns:p14="http://schemas.microsoft.com/office/powerpoint/2010/main" val="41392499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F96466-C9E3-D1E1-C572-F8F2C92BE9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C1565C-3FA7-69A8-A7BD-0FE12495B2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3313E4-A54E-4E1A-E090-DFCF1E61F39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6211245-D714-0524-E0B4-A0E269F8C24A}"/>
              </a:ext>
            </a:extLst>
          </p:cNvPr>
          <p:cNvSpPr>
            <a:spLocks noGrp="1"/>
          </p:cNvSpPr>
          <p:nvPr>
            <p:ph type="sldNum" sz="quarter" idx="5"/>
          </p:nvPr>
        </p:nvSpPr>
        <p:spPr/>
        <p:txBody>
          <a:bodyPr/>
          <a:lstStyle/>
          <a:p>
            <a:pPr>
              <a:defRPr/>
            </a:pPr>
            <a:fld id="{0A600938-FC24-493B-A57E-56EB9E4B621C}" type="slidenum">
              <a:rPr lang="en-US" smtClean="0"/>
              <a:pPr>
                <a:defRPr/>
              </a:pPr>
              <a:t>7</a:t>
            </a:fld>
            <a:endParaRPr lang="en-US"/>
          </a:p>
        </p:txBody>
      </p:sp>
    </p:spTree>
    <p:extLst>
      <p:ext uri="{BB962C8B-B14F-4D97-AF65-F5344CB8AC3E}">
        <p14:creationId xmlns:p14="http://schemas.microsoft.com/office/powerpoint/2010/main" val="27505425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0A600938-FC24-493B-A57E-56EB9E4B621C}" type="slidenum">
              <a:rPr lang="en-US" smtClean="0"/>
              <a:pPr>
                <a:defRPr/>
              </a:pPr>
              <a:t>8</a:t>
            </a:fld>
            <a:endParaRPr lang="en-US"/>
          </a:p>
        </p:txBody>
      </p:sp>
    </p:spTree>
    <p:extLst>
      <p:ext uri="{BB962C8B-B14F-4D97-AF65-F5344CB8AC3E}">
        <p14:creationId xmlns:p14="http://schemas.microsoft.com/office/powerpoint/2010/main" val="29272474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0A600938-FC24-493B-A57E-56EB9E4B621C}" type="slidenum">
              <a:rPr lang="en-US" smtClean="0"/>
              <a:pPr>
                <a:defRPr/>
              </a:pPr>
              <a:t>9</a:t>
            </a:fld>
            <a:endParaRPr lang="en-US"/>
          </a:p>
        </p:txBody>
      </p:sp>
    </p:spTree>
    <p:extLst>
      <p:ext uri="{BB962C8B-B14F-4D97-AF65-F5344CB8AC3E}">
        <p14:creationId xmlns:p14="http://schemas.microsoft.com/office/powerpoint/2010/main" val="378002254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Divider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1F283D2F-E727-9FF1-9CC4-3BC3CAD993D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2" name="Title 1">
            <a:extLst>
              <a:ext uri="{FF2B5EF4-FFF2-40B4-BE49-F238E27FC236}">
                <a16:creationId xmlns:a16="http://schemas.microsoft.com/office/drawing/2014/main" id="{0B5A7C90-3AF3-3BE7-814F-F55EC7EC7DC8}"/>
              </a:ext>
            </a:extLst>
          </p:cNvPr>
          <p:cNvSpPr>
            <a:spLocks noGrp="1"/>
          </p:cNvSpPr>
          <p:nvPr>
            <p:ph type="ctrTitle" hasCustomPrompt="1"/>
          </p:nvPr>
        </p:nvSpPr>
        <p:spPr>
          <a:xfrm>
            <a:off x="1171866" y="1983744"/>
            <a:ext cx="5437734" cy="972267"/>
          </a:xfrm>
          <a:prstGeom prst="rect">
            <a:avLst/>
          </a:prstGeom>
        </p:spPr>
        <p:txBody>
          <a:bodyPr lIns="0" tIns="0" rIns="0" bIns="0" anchor="b" anchorCtr="0">
            <a:noAutofit/>
          </a:bodyPr>
          <a:lstStyle>
            <a:lvl1pPr>
              <a:defRPr sz="3200" b="0" i="0" cap="none" baseline="0">
                <a:solidFill>
                  <a:schemeClr val="accent6"/>
                </a:solidFill>
                <a:latin typeface="Georgia" panose="02040502050405020303" pitchFamily="18" charset="0"/>
                <a:cs typeface="Arial" panose="020B0604020202020204" pitchFamily="34" charset="0"/>
              </a:defRPr>
            </a:lvl1pPr>
          </a:lstStyle>
          <a:p>
            <a:r>
              <a:rPr lang="en-US"/>
              <a:t>Click to edit presentation title</a:t>
            </a:r>
          </a:p>
        </p:txBody>
      </p:sp>
      <p:cxnSp>
        <p:nvCxnSpPr>
          <p:cNvPr id="4" name="Straight Connector 3">
            <a:extLst>
              <a:ext uri="{FF2B5EF4-FFF2-40B4-BE49-F238E27FC236}">
                <a16:creationId xmlns:a16="http://schemas.microsoft.com/office/drawing/2014/main" id="{C89ABEA4-5F29-61B1-6552-DB836D02F112}"/>
              </a:ext>
            </a:extLst>
          </p:cNvPr>
          <p:cNvCxnSpPr>
            <a:cxnSpLocks/>
          </p:cNvCxnSpPr>
          <p:nvPr userDrawn="1"/>
        </p:nvCxnSpPr>
        <p:spPr>
          <a:xfrm>
            <a:off x="1159166" y="1706283"/>
            <a:ext cx="5450434" cy="0"/>
          </a:xfrm>
          <a:prstGeom prst="line">
            <a:avLst/>
          </a:prstGeom>
          <a:ln w="6350">
            <a:solidFill>
              <a:schemeClr val="accent5"/>
            </a:solidFill>
          </a:ln>
        </p:spPr>
        <p:style>
          <a:lnRef idx="1">
            <a:schemeClr val="accent6"/>
          </a:lnRef>
          <a:fillRef idx="0">
            <a:schemeClr val="accent6"/>
          </a:fillRef>
          <a:effectRef idx="0">
            <a:schemeClr val="accent6"/>
          </a:effectRef>
          <a:fontRef idx="minor">
            <a:schemeClr val="tx1"/>
          </a:fontRef>
        </p:style>
      </p:cxnSp>
      <p:sp>
        <p:nvSpPr>
          <p:cNvPr id="6" name="Text Placeholder 4">
            <a:extLst>
              <a:ext uri="{FF2B5EF4-FFF2-40B4-BE49-F238E27FC236}">
                <a16:creationId xmlns:a16="http://schemas.microsoft.com/office/drawing/2014/main" id="{8C76F9B9-A4A8-560E-FB7E-64819BE3859C}"/>
              </a:ext>
            </a:extLst>
          </p:cNvPr>
          <p:cNvSpPr>
            <a:spLocks noGrp="1"/>
          </p:cNvSpPr>
          <p:nvPr>
            <p:ph type="body" sz="quarter" idx="14"/>
          </p:nvPr>
        </p:nvSpPr>
        <p:spPr>
          <a:xfrm>
            <a:off x="1159165" y="3053470"/>
            <a:ext cx="5451680" cy="1370475"/>
          </a:xfrm>
          <a:prstGeom prst="rect">
            <a:avLst/>
          </a:prstGeom>
        </p:spPr>
        <p:txBody>
          <a:bodyPr lIns="0" tIns="0" rIns="0" bIns="0" anchor="t" anchorCtr="0"/>
          <a:lstStyle>
            <a:lvl1pPr marL="0" indent="0">
              <a:spcAft>
                <a:spcPts val="0"/>
              </a:spcAft>
              <a:buNone/>
              <a:defRPr sz="1200" b="0">
                <a:solidFill>
                  <a:schemeClr val="accent5"/>
                </a:solidFill>
              </a:defRPr>
            </a:lvl1pPr>
            <a:lvl2pPr>
              <a:spcAft>
                <a:spcPts val="0"/>
              </a:spcAft>
              <a:defRPr b="1">
                <a:solidFill>
                  <a:schemeClr val="accent5"/>
                </a:solidFill>
              </a:defRPr>
            </a:lvl2pPr>
            <a:lvl3pPr>
              <a:spcAft>
                <a:spcPts val="0"/>
              </a:spcAft>
              <a:defRPr>
                <a:solidFill>
                  <a:schemeClr val="accent5"/>
                </a:solidFill>
              </a:defRPr>
            </a:lvl3pPr>
            <a:lvl4pPr marL="0" indent="0">
              <a:buFontTx/>
              <a:buNone/>
              <a:defRPr b="1">
                <a:solidFill>
                  <a:schemeClr val="accent5"/>
                </a:solidFill>
              </a:defRPr>
            </a:lvl4pPr>
            <a:lvl5pPr marL="91440" indent="0">
              <a:buFontTx/>
              <a:buNone/>
              <a:defRPr b="1">
                <a:solidFill>
                  <a:schemeClr val="accent5"/>
                </a:solidFill>
              </a:defRPr>
            </a:lvl5pPr>
            <a:lvl6pPr marL="182880" indent="0">
              <a:buFontTx/>
              <a:buNone/>
              <a:defRPr b="1">
                <a:solidFill>
                  <a:schemeClr val="accent5"/>
                </a:solidFill>
              </a:defRPr>
            </a:lvl6pPr>
            <a:lvl7pPr marL="0" indent="0">
              <a:buFontTx/>
              <a:buNone/>
              <a:defRPr b="1">
                <a:solidFill>
                  <a:schemeClr val="accent5"/>
                </a:solidFill>
              </a:defRPr>
            </a:lvl7pPr>
            <a:lvl8pPr marL="137160" indent="0">
              <a:buFontTx/>
              <a:buNone/>
              <a:defRPr b="1">
                <a:solidFill>
                  <a:schemeClr val="accent5"/>
                </a:solidFill>
              </a:defRPr>
            </a:lvl8pPr>
            <a:lvl9pPr>
              <a:defRPr sz="1200">
                <a:solidFill>
                  <a:schemeClr val="accent5"/>
                </a:solidFill>
              </a:defRPr>
            </a:lvl9pPr>
          </a:lstStyle>
          <a:p>
            <a:pPr lvl="0"/>
            <a:r>
              <a:rPr lang="en-US"/>
              <a:t>Click to edit Master text styles</a:t>
            </a:r>
          </a:p>
        </p:txBody>
      </p:sp>
    </p:spTree>
    <p:extLst>
      <p:ext uri="{BB962C8B-B14F-4D97-AF65-F5344CB8AC3E}">
        <p14:creationId xmlns:p14="http://schemas.microsoft.com/office/powerpoint/2010/main" val="3103233748"/>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and Subhea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93436-4C1B-810D-7BFC-9F450CE7AEE4}"/>
              </a:ext>
            </a:extLst>
          </p:cNvPr>
          <p:cNvSpPr>
            <a:spLocks noGrp="1"/>
          </p:cNvSpPr>
          <p:nvPr>
            <p:ph type="title"/>
          </p:nvPr>
        </p:nvSpPr>
        <p:spPr/>
        <p:txBody>
          <a:bodyPr/>
          <a:lstStyle/>
          <a:p>
            <a:r>
              <a:rPr lang="en-US"/>
              <a:t>Click to edit Master title style</a:t>
            </a:r>
          </a:p>
        </p:txBody>
      </p:sp>
      <p:sp>
        <p:nvSpPr>
          <p:cNvPr id="4" name="Footer Placeholder 3">
            <a:extLst>
              <a:ext uri="{FF2B5EF4-FFF2-40B4-BE49-F238E27FC236}">
                <a16:creationId xmlns:a16="http://schemas.microsoft.com/office/drawing/2014/main" id="{F26D4ACD-E0D7-040E-3529-FCDB3157F3EC}"/>
              </a:ext>
            </a:extLst>
          </p:cNvPr>
          <p:cNvSpPr>
            <a:spLocks noGrp="1"/>
          </p:cNvSpPr>
          <p:nvPr>
            <p:ph type="ftr" sz="quarter" idx="11"/>
          </p:nvPr>
        </p:nvSpPr>
        <p:spPr/>
        <p:txBody>
          <a:bodyPr/>
          <a:lstStyle/>
          <a:p>
            <a:r>
              <a:rPr lang="en-US"/>
              <a:t>Member FINRA/SIPC</a:t>
            </a:r>
          </a:p>
        </p:txBody>
      </p:sp>
      <p:cxnSp>
        <p:nvCxnSpPr>
          <p:cNvPr id="7" name="Straight Connector 6">
            <a:extLst>
              <a:ext uri="{FF2B5EF4-FFF2-40B4-BE49-F238E27FC236}">
                <a16:creationId xmlns:a16="http://schemas.microsoft.com/office/drawing/2014/main" id="{0D60E7CB-5726-2E08-76E4-49C57F98D75C}"/>
              </a:ext>
            </a:extLst>
          </p:cNvPr>
          <p:cNvCxnSpPr/>
          <p:nvPr userDrawn="1"/>
        </p:nvCxnSpPr>
        <p:spPr>
          <a:xfrm>
            <a:off x="457200" y="334251"/>
            <a:ext cx="8226425" cy="0"/>
          </a:xfrm>
          <a:prstGeom prst="line">
            <a:avLst/>
          </a:prstGeom>
          <a:ln w="6350">
            <a:solidFill>
              <a:schemeClr val="accent5"/>
            </a:solidFill>
          </a:ln>
        </p:spPr>
        <p:style>
          <a:lnRef idx="1">
            <a:schemeClr val="dk1"/>
          </a:lnRef>
          <a:fillRef idx="0">
            <a:schemeClr val="dk1"/>
          </a:fillRef>
          <a:effectRef idx="0">
            <a:schemeClr val="dk1"/>
          </a:effectRef>
          <a:fontRef idx="minor">
            <a:schemeClr val="tx1"/>
          </a:fontRef>
        </p:style>
      </p:cxnSp>
      <p:sp>
        <p:nvSpPr>
          <p:cNvPr id="8" name="Text Placeholder 6">
            <a:extLst>
              <a:ext uri="{FF2B5EF4-FFF2-40B4-BE49-F238E27FC236}">
                <a16:creationId xmlns:a16="http://schemas.microsoft.com/office/drawing/2014/main" id="{78693BEE-2C98-621F-A687-4F42FAC33302}"/>
              </a:ext>
            </a:extLst>
          </p:cNvPr>
          <p:cNvSpPr>
            <a:spLocks noGrp="1"/>
          </p:cNvSpPr>
          <p:nvPr>
            <p:ph type="body" sz="quarter" idx="10"/>
          </p:nvPr>
        </p:nvSpPr>
        <p:spPr>
          <a:xfrm>
            <a:off x="457200" y="836612"/>
            <a:ext cx="8226425" cy="407987"/>
          </a:xfrm>
          <a:prstGeom prst="rect">
            <a:avLst/>
          </a:prstGeom>
        </p:spPr>
        <p:txBody>
          <a:bodyPr lIns="0" tIns="0" rIns="0" bIns="0"/>
          <a:lstStyle>
            <a:lvl1pPr marL="0" indent="0">
              <a:spcAft>
                <a:spcPts val="0"/>
              </a:spcAft>
              <a:buNone/>
              <a:defRPr sz="1300" b="1">
                <a:solidFill>
                  <a:schemeClr val="accent5"/>
                </a:solidFill>
              </a:defRPr>
            </a:lvl1pPr>
            <a:lvl2pPr marL="0" indent="0">
              <a:buNone/>
              <a:defRPr sz="1000" b="1">
                <a:solidFill>
                  <a:schemeClr val="accent5"/>
                </a:solidFill>
              </a:defRPr>
            </a:lvl2pPr>
            <a:lvl3pPr marL="0" indent="0">
              <a:buNone/>
              <a:defRPr sz="1000">
                <a:solidFill>
                  <a:schemeClr val="accent5"/>
                </a:solidFill>
              </a:defRPr>
            </a:lvl3pPr>
            <a:lvl4pPr marL="0" indent="0">
              <a:buNone/>
              <a:defRPr sz="1000" b="1">
                <a:solidFill>
                  <a:schemeClr val="accent5"/>
                </a:solidFill>
              </a:defRPr>
            </a:lvl4pPr>
            <a:lvl5pPr marL="0" indent="0">
              <a:buNone/>
              <a:defRPr sz="1000" b="1">
                <a:solidFill>
                  <a:schemeClr val="accent5"/>
                </a:solidFill>
              </a:defRPr>
            </a:lvl5pPr>
            <a:lvl6pPr marL="0" indent="0">
              <a:buFontTx/>
              <a:buNone/>
              <a:defRPr sz="1000" b="1">
                <a:solidFill>
                  <a:schemeClr val="accent5"/>
                </a:solidFill>
              </a:defRPr>
            </a:lvl6pPr>
            <a:lvl7pPr marL="0" indent="0">
              <a:buFontTx/>
              <a:buNone/>
              <a:defRPr sz="1000" b="1">
                <a:solidFill>
                  <a:schemeClr val="accent5"/>
                </a:solidFill>
              </a:defRPr>
            </a:lvl7pPr>
            <a:lvl8pPr marL="0" indent="0">
              <a:buFontTx/>
              <a:buNone/>
              <a:defRPr sz="1000" b="1">
                <a:solidFill>
                  <a:schemeClr val="accent5"/>
                </a:solidFill>
              </a:defRPr>
            </a:lvl8pPr>
            <a:lvl9pPr marL="0" indent="0">
              <a:buFontTx/>
              <a:buNone/>
              <a:defRPr sz="1000" b="1">
                <a:solidFill>
                  <a:schemeClr val="accent5"/>
                </a:solidFill>
              </a:defRPr>
            </a:lvl9pPr>
          </a:lstStyle>
          <a:p>
            <a:pPr lvl="0"/>
            <a:r>
              <a:rPr lang="en-US"/>
              <a:t>Click to edit Master text styles</a:t>
            </a:r>
          </a:p>
        </p:txBody>
      </p:sp>
      <p:sp>
        <p:nvSpPr>
          <p:cNvPr id="3" name="TextBox 2">
            <a:extLst>
              <a:ext uri="{FF2B5EF4-FFF2-40B4-BE49-F238E27FC236}">
                <a16:creationId xmlns:a16="http://schemas.microsoft.com/office/drawing/2014/main" id="{0D405FE0-E8E1-7B4E-975A-90C4D5519DDC}"/>
              </a:ext>
            </a:extLst>
          </p:cNvPr>
          <p:cNvSpPr txBox="1"/>
          <p:nvPr userDrawn="1"/>
        </p:nvSpPr>
        <p:spPr>
          <a:xfrm>
            <a:off x="8458200" y="4859338"/>
            <a:ext cx="228600" cy="118872"/>
          </a:xfrm>
          <a:prstGeom prst="rect">
            <a:avLst/>
          </a:prstGeom>
        </p:spPr>
        <p:txBody>
          <a:bodyPr vert="horz" wrap="square" lIns="0" tIns="0" rIns="0" bIns="0" rtlCol="0" anchor="b">
            <a:noAutofit/>
          </a:bodyPr>
          <a:lstStyle/>
          <a:p>
            <a:pPr marL="0" indent="0" algn="r">
              <a:spcBef>
                <a:spcPts val="0"/>
              </a:spcBef>
              <a:spcAft>
                <a:spcPts val="600"/>
              </a:spcAft>
              <a:buFontTx/>
              <a:buNone/>
            </a:pPr>
            <a:fld id="{6911B07B-868C-4742-9006-30D57F1721BE}" type="slidenum">
              <a:rPr lang="en-US" sz="600" b="0" i="0" dirty="0" smtClean="0">
                <a:solidFill>
                  <a:schemeClr val="tx1"/>
                </a:solidFill>
                <a:latin typeface="Tenorite" pitchFamily="2" charset="0"/>
              </a:rPr>
              <a:pPr marL="0" indent="0" algn="r">
                <a:spcBef>
                  <a:spcPts val="0"/>
                </a:spcBef>
                <a:spcAft>
                  <a:spcPts val="600"/>
                </a:spcAft>
                <a:buFontTx/>
                <a:buNone/>
              </a:pPr>
              <a:t>‹#›</a:t>
            </a:fld>
            <a:endParaRPr lang="en-US" sz="600" b="0" i="0">
              <a:solidFill>
                <a:schemeClr val="tx1"/>
              </a:solidFill>
              <a:latin typeface="Tenorite" pitchFamily="2" charset="0"/>
            </a:endParaRPr>
          </a:p>
        </p:txBody>
      </p:sp>
      <p:pic>
        <p:nvPicPr>
          <p:cNvPr id="5" name="Picture 10">
            <a:extLst>
              <a:ext uri="{FF2B5EF4-FFF2-40B4-BE49-F238E27FC236}">
                <a16:creationId xmlns:a16="http://schemas.microsoft.com/office/drawing/2014/main" id="{B03CA3C5-17D1-96B7-DFA2-19F8A1F0E97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461811" y="4845716"/>
            <a:ext cx="1044878" cy="132683"/>
          </a:xfrm>
          <a:prstGeom prst="rect">
            <a:avLst/>
          </a:prstGeom>
        </p:spPr>
      </p:pic>
    </p:spTree>
    <p:extLst>
      <p:ext uri="{BB962C8B-B14F-4D97-AF65-F5344CB8AC3E}">
        <p14:creationId xmlns:p14="http://schemas.microsoft.com/office/powerpoint/2010/main" val="4204018851"/>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Cover_8_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FC5D1AC0-8637-D60D-4A96-7C8C897AFE1A}"/>
              </a:ext>
            </a:extLst>
          </p:cNvPr>
          <p:cNvSpPr>
            <a:spLocks noGrp="1"/>
          </p:cNvSpPr>
          <p:nvPr>
            <p:ph type="ctrTitle" hasCustomPrompt="1"/>
          </p:nvPr>
        </p:nvSpPr>
        <p:spPr>
          <a:xfrm>
            <a:off x="457199" y="1244600"/>
            <a:ext cx="3625898" cy="1761177"/>
          </a:xfrm>
          <a:prstGeom prst="rect">
            <a:avLst/>
          </a:prstGeom>
        </p:spPr>
        <p:txBody>
          <a:bodyPr lIns="0" tIns="0" rIns="0" bIns="0" anchor="b" anchorCtr="0">
            <a:noAutofit/>
          </a:bodyPr>
          <a:lstStyle>
            <a:lvl1pPr>
              <a:defRPr sz="3200" b="0" i="0" cap="none" baseline="0">
                <a:solidFill>
                  <a:schemeClr val="accent5"/>
                </a:solidFill>
                <a:latin typeface="Georgia" panose="02040502050405020303" pitchFamily="18" charset="0"/>
                <a:cs typeface="Arial" panose="020B0604020202020204" pitchFamily="34" charset="0"/>
              </a:defRPr>
            </a:lvl1pPr>
          </a:lstStyle>
          <a:p>
            <a:r>
              <a:rPr lang="en-US"/>
              <a:t>Click to edit presentation title</a:t>
            </a:r>
          </a:p>
        </p:txBody>
      </p:sp>
      <p:cxnSp>
        <p:nvCxnSpPr>
          <p:cNvPr id="6" name="Straight Connector 5">
            <a:extLst>
              <a:ext uri="{FF2B5EF4-FFF2-40B4-BE49-F238E27FC236}">
                <a16:creationId xmlns:a16="http://schemas.microsoft.com/office/drawing/2014/main" id="{D2A4781A-BEE4-7452-8756-88BFDBADED5A}"/>
              </a:ext>
            </a:extLst>
          </p:cNvPr>
          <p:cNvCxnSpPr>
            <a:cxnSpLocks/>
          </p:cNvCxnSpPr>
          <p:nvPr userDrawn="1"/>
        </p:nvCxnSpPr>
        <p:spPr>
          <a:xfrm>
            <a:off x="457199" y="3130297"/>
            <a:ext cx="3625898" cy="0"/>
          </a:xfrm>
          <a:prstGeom prst="line">
            <a:avLst/>
          </a:prstGeom>
          <a:ln w="6350">
            <a:solidFill>
              <a:schemeClr val="accent5"/>
            </a:solidFill>
          </a:ln>
        </p:spPr>
        <p:style>
          <a:lnRef idx="1">
            <a:schemeClr val="accent6"/>
          </a:lnRef>
          <a:fillRef idx="0">
            <a:schemeClr val="accent6"/>
          </a:fillRef>
          <a:effectRef idx="0">
            <a:schemeClr val="accent6"/>
          </a:effectRef>
          <a:fontRef idx="minor">
            <a:schemeClr val="tx1"/>
          </a:fontRef>
        </p:style>
      </p:cxnSp>
      <p:sp>
        <p:nvSpPr>
          <p:cNvPr id="12" name="Picture Placeholder 11">
            <a:extLst>
              <a:ext uri="{FF2B5EF4-FFF2-40B4-BE49-F238E27FC236}">
                <a16:creationId xmlns:a16="http://schemas.microsoft.com/office/drawing/2014/main" id="{041ABA0F-280C-8E1A-8933-3052DA14DCF2}"/>
              </a:ext>
            </a:extLst>
          </p:cNvPr>
          <p:cNvSpPr>
            <a:spLocks noGrp="1"/>
          </p:cNvSpPr>
          <p:nvPr>
            <p:ph type="pic" sz="quarter" idx="15"/>
          </p:nvPr>
        </p:nvSpPr>
        <p:spPr>
          <a:xfrm>
            <a:off x="4648703" y="346074"/>
            <a:ext cx="4030663" cy="4419591"/>
          </a:xfrm>
          <a:custGeom>
            <a:avLst/>
            <a:gdLst>
              <a:gd name="connsiteX0" fmla="*/ 0 w 4030663"/>
              <a:gd name="connsiteY0" fmla="*/ 0 h 4419591"/>
              <a:gd name="connsiteX1" fmla="*/ 4030663 w 4030663"/>
              <a:gd name="connsiteY1" fmla="*/ 0 h 4419591"/>
              <a:gd name="connsiteX2" fmla="*/ 4030663 w 4030663"/>
              <a:gd name="connsiteY2" fmla="*/ 2564547 h 4419591"/>
              <a:gd name="connsiteX3" fmla="*/ 2145536 w 4030663"/>
              <a:gd name="connsiteY3" fmla="*/ 4419591 h 4419591"/>
              <a:gd name="connsiteX4" fmla="*/ 0 w 4030663"/>
              <a:gd name="connsiteY4" fmla="*/ 4419591 h 44195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30663" h="4419591">
                <a:moveTo>
                  <a:pt x="0" y="0"/>
                </a:moveTo>
                <a:lnTo>
                  <a:pt x="4030663" y="0"/>
                </a:lnTo>
                <a:lnTo>
                  <a:pt x="4030663" y="2564547"/>
                </a:lnTo>
                <a:lnTo>
                  <a:pt x="2145536" y="4419591"/>
                </a:lnTo>
                <a:lnTo>
                  <a:pt x="0" y="4419591"/>
                </a:lnTo>
                <a:close/>
              </a:path>
            </a:pathLst>
          </a:custGeom>
          <a:solidFill>
            <a:schemeClr val="bg1">
              <a:lumMod val="75000"/>
            </a:schemeClr>
          </a:solidFill>
        </p:spPr>
        <p:txBody>
          <a:bodyPr wrap="square" tIns="1737360">
            <a:noAutofit/>
          </a:bodyPr>
          <a:lstStyle>
            <a:lvl1pPr algn="ctr">
              <a:defRPr sz="1200" b="0">
                <a:latin typeface="+mn-lt"/>
              </a:defRPr>
            </a:lvl1pPr>
          </a:lstStyle>
          <a:p>
            <a:r>
              <a:rPr lang="en-US"/>
              <a:t>Click icon to add picture</a:t>
            </a:r>
          </a:p>
        </p:txBody>
      </p:sp>
      <p:sp>
        <p:nvSpPr>
          <p:cNvPr id="5" name="Text Placeholder 4">
            <a:extLst>
              <a:ext uri="{FF2B5EF4-FFF2-40B4-BE49-F238E27FC236}">
                <a16:creationId xmlns:a16="http://schemas.microsoft.com/office/drawing/2014/main" id="{7A436E03-1341-9A82-4FE5-2EC6A0964BAC}"/>
              </a:ext>
            </a:extLst>
          </p:cNvPr>
          <p:cNvSpPr>
            <a:spLocks noGrp="1"/>
          </p:cNvSpPr>
          <p:nvPr>
            <p:ph type="body" sz="quarter" idx="19" hasCustomPrompt="1"/>
          </p:nvPr>
        </p:nvSpPr>
        <p:spPr>
          <a:xfrm>
            <a:off x="457199" y="3254819"/>
            <a:ext cx="3625898" cy="1479998"/>
          </a:xfrm>
          <a:prstGeom prst="rect">
            <a:avLst/>
          </a:prstGeom>
        </p:spPr>
        <p:txBody>
          <a:bodyPr lIns="0" tIns="0" rIns="0" bIns="0" anchor="b" anchorCtr="0"/>
          <a:lstStyle>
            <a:lvl1pPr marL="0" indent="0">
              <a:buNone/>
              <a:defRPr sz="1200" b="1">
                <a:solidFill>
                  <a:schemeClr val="accent5"/>
                </a:solidFill>
              </a:defRPr>
            </a:lvl1pPr>
            <a:lvl2pPr>
              <a:defRPr sz="1200" b="0">
                <a:solidFill>
                  <a:schemeClr val="accent5"/>
                </a:solidFill>
              </a:defRPr>
            </a:lvl2pPr>
            <a:lvl3pPr>
              <a:defRPr b="0">
                <a:solidFill>
                  <a:schemeClr val="accent5"/>
                </a:solidFill>
              </a:defRPr>
            </a:lvl3pPr>
            <a:lvl4pPr marL="0" indent="0">
              <a:buFontTx/>
              <a:buNone/>
              <a:defRPr b="0">
                <a:solidFill>
                  <a:schemeClr val="accent5"/>
                </a:solidFill>
              </a:defRPr>
            </a:lvl4pPr>
            <a:lvl5pPr marL="0" indent="0">
              <a:buFontTx/>
              <a:buNone/>
              <a:defRPr b="0">
                <a:solidFill>
                  <a:schemeClr val="accent5"/>
                </a:solidFill>
              </a:defRPr>
            </a:lvl5pPr>
            <a:lvl6pPr marL="0" indent="0">
              <a:buFontTx/>
              <a:buNone/>
              <a:defRPr b="0">
                <a:solidFill>
                  <a:schemeClr val="accent5"/>
                </a:solidFill>
              </a:defRPr>
            </a:lvl6pPr>
            <a:lvl7pPr marL="0" indent="0">
              <a:buFontTx/>
              <a:buNone/>
              <a:defRPr b="0">
                <a:solidFill>
                  <a:schemeClr val="accent5"/>
                </a:solidFill>
              </a:defRPr>
            </a:lvl7pPr>
            <a:lvl8pPr marL="0" indent="0">
              <a:buFontTx/>
              <a:buNone/>
              <a:defRPr b="0">
                <a:solidFill>
                  <a:schemeClr val="accent5"/>
                </a:solidFill>
              </a:defRPr>
            </a:lvl8pPr>
            <a:lvl9pPr>
              <a:defRPr sz="1200" b="0">
                <a:solidFill>
                  <a:schemeClr val="accent5"/>
                </a:solidFill>
              </a:defRPr>
            </a:lvl9pPr>
          </a:lstStyle>
          <a:p>
            <a:pPr lvl="0"/>
            <a:r>
              <a:rPr lang="en-US"/>
              <a:t>Subtitle and additional info</a:t>
            </a:r>
          </a:p>
        </p:txBody>
      </p:sp>
      <p:sp>
        <p:nvSpPr>
          <p:cNvPr id="4" name="Footer Placeholder 2">
            <a:extLst>
              <a:ext uri="{FF2B5EF4-FFF2-40B4-BE49-F238E27FC236}">
                <a16:creationId xmlns:a16="http://schemas.microsoft.com/office/drawing/2014/main" id="{0AF6C9EF-86B5-D3D9-CA2C-3F7636A115E9}"/>
              </a:ext>
            </a:extLst>
          </p:cNvPr>
          <p:cNvSpPr>
            <a:spLocks noGrp="1"/>
          </p:cNvSpPr>
          <p:nvPr>
            <p:ph type="ftr" sz="quarter" idx="20"/>
          </p:nvPr>
        </p:nvSpPr>
        <p:spPr>
          <a:xfrm>
            <a:off x="457198" y="4859338"/>
            <a:ext cx="3625897" cy="117760"/>
          </a:xfrm>
        </p:spPr>
        <p:txBody>
          <a:bodyPr/>
          <a:lstStyle>
            <a:lvl1pPr algn="l">
              <a:defRPr/>
            </a:lvl1pPr>
            <a:lvl2pPr algn="l">
              <a:defRPr/>
            </a:lvl2pPr>
            <a:lvl3pPr algn="l">
              <a:defRPr/>
            </a:lvl3pPr>
            <a:lvl4pPr algn="l">
              <a:defRPr/>
            </a:lvl4pPr>
            <a:lvl5pPr algn="l">
              <a:defRPr/>
            </a:lvl5pPr>
            <a:lvl6pPr algn="l">
              <a:defRPr/>
            </a:lvl6pPr>
            <a:lvl7pPr algn="l">
              <a:defRPr/>
            </a:lvl7pPr>
            <a:lvl8pPr algn="l">
              <a:defRPr/>
            </a:lvl8pPr>
            <a:lvl9pPr algn="l">
              <a:defRPr/>
            </a:lvl9pPr>
          </a:lstStyle>
          <a:p>
            <a:r>
              <a:rPr lang="en-US"/>
              <a:t>Member FINRA/SIPC</a:t>
            </a:r>
          </a:p>
        </p:txBody>
      </p:sp>
      <p:pic>
        <p:nvPicPr>
          <p:cNvPr id="7" name="Picture 1">
            <a:extLst>
              <a:ext uri="{FF2B5EF4-FFF2-40B4-BE49-F238E27FC236}">
                <a16:creationId xmlns:a16="http://schemas.microsoft.com/office/drawing/2014/main" id="{10FC3E68-5393-11D1-87B4-7CEDDAF48D56}"/>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463451" y="346075"/>
            <a:ext cx="1416830" cy="179915"/>
          </a:xfrm>
          <a:prstGeom prst="rect">
            <a:avLst/>
          </a:prstGeom>
        </p:spPr>
      </p:pic>
    </p:spTree>
    <p:extLst>
      <p:ext uri="{BB962C8B-B14F-4D97-AF65-F5344CB8AC3E}">
        <p14:creationId xmlns:p14="http://schemas.microsoft.com/office/powerpoint/2010/main" val="2358279291"/>
      </p:ext>
    </p:extLst>
  </p:cSld>
  <p:clrMapOvr>
    <a:masterClrMapping/>
  </p:clrMapOvr>
  <p:transition spd="med">
    <p:fade/>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 name="Title Placeholder 1">
            <a:extLst>
              <a:ext uri="{FF2B5EF4-FFF2-40B4-BE49-F238E27FC236}">
                <a16:creationId xmlns:a16="http://schemas.microsoft.com/office/drawing/2014/main" id="{2A055C24-185A-8945-8709-4082A896B3E8}"/>
              </a:ext>
            </a:extLst>
          </p:cNvPr>
          <p:cNvSpPr>
            <a:spLocks noGrp="1"/>
          </p:cNvSpPr>
          <p:nvPr>
            <p:ph type="title"/>
          </p:nvPr>
        </p:nvSpPr>
        <p:spPr>
          <a:xfrm>
            <a:off x="457200" y="429768"/>
            <a:ext cx="8226425" cy="338554"/>
          </a:xfrm>
          <a:prstGeom prst="rect">
            <a:avLst/>
          </a:prstGeom>
        </p:spPr>
        <p:txBody>
          <a:bodyPr vert="horz" lIns="0" tIns="0" rIns="0" bIns="0" rtlCol="0" anchor="t" anchorCtr="0">
            <a:noAutofit/>
          </a:bodyPr>
          <a:lstStyle/>
          <a:p>
            <a:r>
              <a:rPr lang="en-US"/>
              <a:t>Click to edit Master title style</a:t>
            </a:r>
          </a:p>
        </p:txBody>
      </p:sp>
      <p:sp>
        <p:nvSpPr>
          <p:cNvPr id="7" name="Text Placeholder 2">
            <a:extLst>
              <a:ext uri="{FF2B5EF4-FFF2-40B4-BE49-F238E27FC236}">
                <a16:creationId xmlns:a16="http://schemas.microsoft.com/office/drawing/2014/main" id="{A2ABE579-B323-BE45-BFB1-AD7DF452F84A}"/>
              </a:ext>
            </a:extLst>
          </p:cNvPr>
          <p:cNvSpPr>
            <a:spLocks noGrp="1"/>
          </p:cNvSpPr>
          <p:nvPr>
            <p:ph type="body" idx="1"/>
          </p:nvPr>
        </p:nvSpPr>
        <p:spPr>
          <a:xfrm>
            <a:off x="457199" y="832104"/>
            <a:ext cx="3981451" cy="3854203"/>
          </a:xfrm>
          <a:prstGeom prst="rect">
            <a:avLst/>
          </a:prstGeom>
        </p:spPr>
        <p:txBody>
          <a:bodyPr vert="horz" lIns="0" tIns="0" rIns="0" bIns="0" rtlCol="0">
            <a:noAutofit/>
          </a:bodyPr>
          <a:lstStyle/>
          <a:p>
            <a:pPr lvl="0"/>
            <a:r>
              <a:rPr lang="en-US"/>
              <a:t>Click to edit</a:t>
            </a:r>
          </a:p>
          <a:p>
            <a:pPr lvl="1"/>
            <a:r>
              <a:rPr lang="en-US"/>
              <a:t>Second level</a:t>
            </a:r>
          </a:p>
          <a:p>
            <a:pPr lvl="2"/>
            <a:r>
              <a:rPr lang="en-US"/>
              <a:t>Third level</a:t>
            </a:r>
          </a:p>
          <a:p>
            <a:pPr lvl="3"/>
            <a:r>
              <a:rPr lang="en-US"/>
              <a:t>Fourth level</a:t>
            </a:r>
          </a:p>
          <a:p>
            <a:pPr lvl="4"/>
            <a:r>
              <a:rPr lang="en-US"/>
              <a:t>Fifth level</a:t>
            </a:r>
          </a:p>
          <a:p>
            <a:pPr lvl="5"/>
            <a:r>
              <a:rPr lang="en-US"/>
              <a:t>Sixth</a:t>
            </a:r>
          </a:p>
          <a:p>
            <a:pPr lvl="6"/>
            <a:r>
              <a:rPr lang="en-US"/>
              <a:t>Seventh</a:t>
            </a:r>
          </a:p>
          <a:p>
            <a:pPr lvl="7"/>
            <a:r>
              <a:rPr lang="en-US"/>
              <a:t>Eighth</a:t>
            </a:r>
          </a:p>
          <a:p>
            <a:pPr lvl="8"/>
            <a:r>
              <a:rPr lang="en-US"/>
              <a:t>Ninth</a:t>
            </a:r>
          </a:p>
        </p:txBody>
      </p:sp>
      <p:sp>
        <p:nvSpPr>
          <p:cNvPr id="11" name="Footer Placeholder 10">
            <a:extLst>
              <a:ext uri="{FF2B5EF4-FFF2-40B4-BE49-F238E27FC236}">
                <a16:creationId xmlns:a16="http://schemas.microsoft.com/office/drawing/2014/main" id="{DA370979-9BF7-3C0F-1D6C-D14C716CEE67}"/>
              </a:ext>
            </a:extLst>
          </p:cNvPr>
          <p:cNvSpPr>
            <a:spLocks noGrp="1"/>
          </p:cNvSpPr>
          <p:nvPr>
            <p:ph type="ftr" sz="quarter" idx="3"/>
          </p:nvPr>
        </p:nvSpPr>
        <p:spPr>
          <a:xfrm>
            <a:off x="6124575" y="4859338"/>
            <a:ext cx="2302100" cy="117760"/>
          </a:xfrm>
          <a:prstGeom prst="rect">
            <a:avLst/>
          </a:prstGeom>
        </p:spPr>
        <p:txBody>
          <a:bodyPr vert="horz" lIns="0" tIns="0" rIns="0" bIns="0" rtlCol="0" anchor="b" anchorCtr="0"/>
          <a:lstStyle>
            <a:lvl1pPr algn="r">
              <a:defRPr sz="600" b="0" i="0">
                <a:solidFill>
                  <a:schemeClr val="tx1"/>
                </a:solidFill>
                <a:latin typeface="Tenorite" pitchFamily="2" charset="0"/>
              </a:defRPr>
            </a:lvl1pPr>
            <a:lvl2pPr marL="0" algn="r">
              <a:defRPr sz="600">
                <a:latin typeface="+mn-lt"/>
              </a:defRPr>
            </a:lvl2pPr>
            <a:lvl3pPr marL="0" algn="r">
              <a:defRPr sz="600">
                <a:solidFill>
                  <a:schemeClr val="tx1"/>
                </a:solidFill>
                <a:latin typeface="+mn-lt"/>
              </a:defRPr>
            </a:lvl3pPr>
            <a:lvl4pPr marL="0" algn="r">
              <a:defRPr sz="600">
                <a:solidFill>
                  <a:schemeClr val="tx1"/>
                </a:solidFill>
                <a:latin typeface="+mn-lt"/>
              </a:defRPr>
            </a:lvl4pPr>
            <a:lvl5pPr marL="0" algn="r">
              <a:defRPr sz="600">
                <a:solidFill>
                  <a:schemeClr val="tx1"/>
                </a:solidFill>
                <a:latin typeface="+mn-lt"/>
              </a:defRPr>
            </a:lvl5pPr>
            <a:lvl6pPr marL="0" algn="r">
              <a:defRPr sz="600">
                <a:solidFill>
                  <a:schemeClr val="tx1"/>
                </a:solidFill>
                <a:latin typeface="+mn-lt"/>
              </a:defRPr>
            </a:lvl6pPr>
            <a:lvl7pPr marL="0" algn="r">
              <a:defRPr sz="600">
                <a:solidFill>
                  <a:schemeClr val="tx1"/>
                </a:solidFill>
                <a:latin typeface="+mn-lt"/>
              </a:defRPr>
            </a:lvl7pPr>
            <a:lvl8pPr marL="0" algn="r">
              <a:defRPr sz="600">
                <a:solidFill>
                  <a:schemeClr val="tx1"/>
                </a:solidFill>
                <a:latin typeface="+mn-lt"/>
              </a:defRPr>
            </a:lvl8pPr>
            <a:lvl9pPr marL="0" algn="r">
              <a:defRPr sz="600">
                <a:solidFill>
                  <a:schemeClr val="tx1"/>
                </a:solidFill>
                <a:latin typeface="+mn-lt"/>
              </a:defRPr>
            </a:lvl9pPr>
          </a:lstStyle>
          <a:p>
            <a:r>
              <a:rPr lang="en-US"/>
              <a:t>Member FINRA/SIPC</a:t>
            </a:r>
          </a:p>
        </p:txBody>
      </p:sp>
    </p:spTree>
    <p:extLst>
      <p:ext uri="{BB962C8B-B14F-4D97-AF65-F5344CB8AC3E}">
        <p14:creationId xmlns:p14="http://schemas.microsoft.com/office/powerpoint/2010/main" val="2561667947"/>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Lst>
  <p:transition spd="med">
    <p:fade/>
  </p:transition>
  <p:hf sldNum="0" hdr="0" dt="0"/>
  <p:txStyles>
    <p:titleStyle>
      <a:lvl1pPr algn="l" defTabSz="411480" rtl="0" eaLnBrk="1" fontAlgn="base" hangingPunct="1">
        <a:lnSpc>
          <a:spcPct val="100000"/>
        </a:lnSpc>
        <a:spcBef>
          <a:spcPct val="0"/>
        </a:spcBef>
        <a:spcAft>
          <a:spcPct val="0"/>
        </a:spcAft>
        <a:defRPr sz="2200" b="0" i="0" kern="1200" cap="none" baseline="0">
          <a:solidFill>
            <a:schemeClr val="accent6"/>
          </a:solidFill>
          <a:latin typeface="Georgia" panose="02040502050405020303" pitchFamily="18" charset="0"/>
          <a:ea typeface="+mj-ea"/>
          <a:cs typeface="Arial"/>
        </a:defRPr>
      </a:lvl1pPr>
      <a:lvl2pPr algn="l" defTabSz="411480" rtl="0" eaLnBrk="1" fontAlgn="base" hangingPunct="1">
        <a:lnSpc>
          <a:spcPct val="90000"/>
        </a:lnSpc>
        <a:spcBef>
          <a:spcPct val="0"/>
        </a:spcBef>
        <a:spcAft>
          <a:spcPct val="0"/>
        </a:spcAft>
        <a:defRPr sz="1980">
          <a:solidFill>
            <a:srgbClr val="042E5E"/>
          </a:solidFill>
          <a:latin typeface="Arial" pitchFamily="34" charset="0"/>
          <a:cs typeface="Arial" pitchFamily="34" charset="0"/>
        </a:defRPr>
      </a:lvl2pPr>
      <a:lvl3pPr algn="l" defTabSz="411480" rtl="0" eaLnBrk="1" fontAlgn="base" hangingPunct="1">
        <a:lnSpc>
          <a:spcPct val="90000"/>
        </a:lnSpc>
        <a:spcBef>
          <a:spcPct val="0"/>
        </a:spcBef>
        <a:spcAft>
          <a:spcPct val="0"/>
        </a:spcAft>
        <a:defRPr sz="1980">
          <a:solidFill>
            <a:srgbClr val="042E5E"/>
          </a:solidFill>
          <a:latin typeface="Arial" pitchFamily="34" charset="0"/>
          <a:cs typeface="Arial" pitchFamily="34" charset="0"/>
        </a:defRPr>
      </a:lvl3pPr>
      <a:lvl4pPr algn="l" defTabSz="411480" rtl="0" eaLnBrk="1" fontAlgn="base" hangingPunct="1">
        <a:lnSpc>
          <a:spcPct val="90000"/>
        </a:lnSpc>
        <a:spcBef>
          <a:spcPct val="0"/>
        </a:spcBef>
        <a:spcAft>
          <a:spcPct val="0"/>
        </a:spcAft>
        <a:defRPr sz="1980">
          <a:solidFill>
            <a:srgbClr val="042E5E"/>
          </a:solidFill>
          <a:latin typeface="Arial" pitchFamily="34" charset="0"/>
          <a:cs typeface="Arial" pitchFamily="34" charset="0"/>
        </a:defRPr>
      </a:lvl4pPr>
      <a:lvl5pPr algn="l" defTabSz="411480" rtl="0" eaLnBrk="1" fontAlgn="base" hangingPunct="1">
        <a:lnSpc>
          <a:spcPct val="90000"/>
        </a:lnSpc>
        <a:spcBef>
          <a:spcPct val="0"/>
        </a:spcBef>
        <a:spcAft>
          <a:spcPct val="0"/>
        </a:spcAft>
        <a:defRPr sz="1980">
          <a:solidFill>
            <a:srgbClr val="042E5E"/>
          </a:solidFill>
          <a:latin typeface="Arial" pitchFamily="34" charset="0"/>
          <a:cs typeface="Arial" pitchFamily="34" charset="0"/>
        </a:defRPr>
      </a:lvl5pPr>
      <a:lvl6pPr marL="411480" algn="l" defTabSz="411480" rtl="0" eaLnBrk="1" fontAlgn="base" hangingPunct="1">
        <a:lnSpc>
          <a:spcPct val="90000"/>
        </a:lnSpc>
        <a:spcBef>
          <a:spcPct val="0"/>
        </a:spcBef>
        <a:spcAft>
          <a:spcPct val="0"/>
        </a:spcAft>
        <a:defRPr sz="1980">
          <a:solidFill>
            <a:srgbClr val="042E5E"/>
          </a:solidFill>
          <a:latin typeface="Arial" pitchFamily="34" charset="0"/>
          <a:cs typeface="Arial" pitchFamily="34" charset="0"/>
        </a:defRPr>
      </a:lvl6pPr>
      <a:lvl7pPr marL="822960" algn="l" defTabSz="411480" rtl="0" eaLnBrk="1" fontAlgn="base" hangingPunct="1">
        <a:lnSpc>
          <a:spcPct val="90000"/>
        </a:lnSpc>
        <a:spcBef>
          <a:spcPct val="0"/>
        </a:spcBef>
        <a:spcAft>
          <a:spcPct val="0"/>
        </a:spcAft>
        <a:defRPr sz="1980">
          <a:solidFill>
            <a:srgbClr val="042E5E"/>
          </a:solidFill>
          <a:latin typeface="Arial" pitchFamily="34" charset="0"/>
          <a:cs typeface="Arial" pitchFamily="34" charset="0"/>
        </a:defRPr>
      </a:lvl7pPr>
      <a:lvl8pPr marL="1234440" algn="l" defTabSz="411480" rtl="0" eaLnBrk="1" fontAlgn="base" hangingPunct="1">
        <a:lnSpc>
          <a:spcPct val="90000"/>
        </a:lnSpc>
        <a:spcBef>
          <a:spcPct val="0"/>
        </a:spcBef>
        <a:spcAft>
          <a:spcPct val="0"/>
        </a:spcAft>
        <a:defRPr sz="1980">
          <a:solidFill>
            <a:srgbClr val="042E5E"/>
          </a:solidFill>
          <a:latin typeface="Arial" pitchFamily="34" charset="0"/>
          <a:cs typeface="Arial" pitchFamily="34" charset="0"/>
        </a:defRPr>
      </a:lvl8pPr>
      <a:lvl9pPr marL="1645920" algn="l" defTabSz="411480" rtl="0" eaLnBrk="1" fontAlgn="base" hangingPunct="1">
        <a:lnSpc>
          <a:spcPct val="90000"/>
        </a:lnSpc>
        <a:spcBef>
          <a:spcPct val="0"/>
        </a:spcBef>
        <a:spcAft>
          <a:spcPct val="0"/>
        </a:spcAft>
        <a:defRPr sz="1980">
          <a:solidFill>
            <a:srgbClr val="042E5E"/>
          </a:solidFill>
          <a:latin typeface="Arial" pitchFamily="34" charset="0"/>
          <a:cs typeface="Arial" pitchFamily="34" charset="0"/>
        </a:defRPr>
      </a:lvl9pPr>
    </p:titleStyle>
    <p:bodyStyle>
      <a:lvl1pPr marL="0" indent="0" algn="l" defTabSz="411480" rtl="0" eaLnBrk="1" fontAlgn="base" hangingPunct="1">
        <a:lnSpc>
          <a:spcPct val="100000"/>
        </a:lnSpc>
        <a:spcBef>
          <a:spcPts val="0"/>
        </a:spcBef>
        <a:spcAft>
          <a:spcPts val="600"/>
        </a:spcAft>
        <a:buClr>
          <a:schemeClr val="tx1"/>
        </a:buClr>
        <a:buFontTx/>
        <a:buNone/>
        <a:defRPr lang="en-US" sz="1200" b="0" i="0" kern="1200" dirty="0">
          <a:solidFill>
            <a:schemeClr val="tx2"/>
          </a:solidFill>
          <a:latin typeface="Tenorite" pitchFamily="2" charset="0"/>
          <a:ea typeface="+mn-ea"/>
          <a:cs typeface="Arial"/>
        </a:defRPr>
      </a:lvl1pPr>
      <a:lvl2pPr marL="0" indent="0" algn="l" defTabSz="411480" rtl="0" eaLnBrk="1" fontAlgn="base" hangingPunct="1">
        <a:lnSpc>
          <a:spcPct val="100000"/>
        </a:lnSpc>
        <a:spcBef>
          <a:spcPts val="0"/>
        </a:spcBef>
        <a:spcAft>
          <a:spcPts val="600"/>
        </a:spcAft>
        <a:buClr>
          <a:schemeClr val="tx1"/>
        </a:buClr>
        <a:buFont typeface="Wingdings" pitchFamily="2" charset="2"/>
        <a:buNone/>
        <a:defRPr sz="1400" b="1" i="0" kern="1200">
          <a:solidFill>
            <a:schemeClr val="accent5"/>
          </a:solidFill>
          <a:latin typeface="Tenorite" pitchFamily="2" charset="0"/>
          <a:ea typeface="+mn-ea"/>
          <a:cs typeface="Arial"/>
        </a:defRPr>
      </a:lvl2pPr>
      <a:lvl3pPr marL="0" indent="0" algn="l" defTabSz="411480" rtl="0" eaLnBrk="1" fontAlgn="base" hangingPunct="1">
        <a:lnSpc>
          <a:spcPct val="100000"/>
        </a:lnSpc>
        <a:spcBef>
          <a:spcPts val="0"/>
        </a:spcBef>
        <a:spcAft>
          <a:spcPts val="600"/>
        </a:spcAft>
        <a:buClr>
          <a:schemeClr val="tx1"/>
        </a:buClr>
        <a:buFontTx/>
        <a:buNone/>
        <a:defRPr sz="1200" b="1" i="0" kern="1200">
          <a:solidFill>
            <a:schemeClr val="tx1"/>
          </a:solidFill>
          <a:latin typeface="Tenorite" pitchFamily="2" charset="0"/>
          <a:ea typeface="+mn-ea"/>
          <a:cs typeface="Arial"/>
        </a:defRPr>
      </a:lvl3pPr>
      <a:lvl4pPr marL="91440" indent="-91440" algn="l" defTabSz="411480" rtl="0" eaLnBrk="1" fontAlgn="base" hangingPunct="1">
        <a:lnSpc>
          <a:spcPct val="100000"/>
        </a:lnSpc>
        <a:spcBef>
          <a:spcPts val="0"/>
        </a:spcBef>
        <a:spcAft>
          <a:spcPts val="600"/>
        </a:spcAft>
        <a:buClr>
          <a:schemeClr val="accent6"/>
        </a:buClr>
        <a:buFont typeface="Arial" panose="020B0604020202020204" pitchFamily="34" charset="0"/>
        <a:buChar char="•"/>
        <a:defRPr sz="1200" b="0" i="0" kern="1200">
          <a:solidFill>
            <a:schemeClr val="tx1"/>
          </a:solidFill>
          <a:latin typeface="Tenorite" pitchFamily="2" charset="0"/>
          <a:ea typeface="+mn-ea"/>
          <a:cs typeface="Arial"/>
        </a:defRPr>
      </a:lvl4pPr>
      <a:lvl5pPr marL="182880" indent="-91440" algn="l" defTabSz="411480" rtl="0" eaLnBrk="1" fontAlgn="base" hangingPunct="1">
        <a:lnSpc>
          <a:spcPct val="100000"/>
        </a:lnSpc>
        <a:spcBef>
          <a:spcPts val="0"/>
        </a:spcBef>
        <a:spcAft>
          <a:spcPts val="600"/>
        </a:spcAft>
        <a:buClr>
          <a:schemeClr val="accent5"/>
        </a:buClr>
        <a:buFont typeface="System Font Regular"/>
        <a:buChar char="‑"/>
        <a:defRPr sz="1200" b="0" i="0" kern="1200">
          <a:solidFill>
            <a:schemeClr val="tx1"/>
          </a:solidFill>
          <a:latin typeface="Tenorite" pitchFamily="2" charset="0"/>
          <a:ea typeface="+mn-ea"/>
          <a:cs typeface="Arial"/>
        </a:defRPr>
      </a:lvl5pPr>
      <a:lvl6pPr marL="274320" indent="-91440" algn="l" defTabSz="411480" rtl="0" eaLnBrk="1" latinLnBrk="0" hangingPunct="1">
        <a:spcBef>
          <a:spcPts val="0"/>
        </a:spcBef>
        <a:spcAft>
          <a:spcPts val="600"/>
        </a:spcAft>
        <a:buFont typeface="System Font Regular"/>
        <a:buChar char="∙"/>
        <a:defRPr sz="1200" b="0" i="1" kern="1200">
          <a:solidFill>
            <a:schemeClr val="tx1"/>
          </a:solidFill>
          <a:latin typeface="Tenorite" pitchFamily="2" charset="0"/>
          <a:ea typeface="+mn-ea"/>
          <a:cs typeface="+mn-cs"/>
        </a:defRPr>
      </a:lvl6pPr>
      <a:lvl7pPr marL="137160" indent="-137160" algn="l" defTabSz="411480" rtl="0" eaLnBrk="1" latinLnBrk="0" hangingPunct="1">
        <a:spcBef>
          <a:spcPts val="0"/>
        </a:spcBef>
        <a:spcAft>
          <a:spcPts val="600"/>
        </a:spcAft>
        <a:buFont typeface="+mj-lt"/>
        <a:buAutoNum type="arabicPeriod"/>
        <a:defRPr sz="1200" b="0" i="0" kern="1200">
          <a:solidFill>
            <a:schemeClr val="tx1"/>
          </a:solidFill>
          <a:latin typeface="Tenorite" pitchFamily="2" charset="0"/>
          <a:ea typeface="+mn-ea"/>
          <a:cs typeface="+mn-cs"/>
        </a:defRPr>
      </a:lvl7pPr>
      <a:lvl8pPr marL="274320" indent="-137160" algn="l" defTabSz="411480" rtl="0" eaLnBrk="1" latinLnBrk="0" hangingPunct="1">
        <a:spcBef>
          <a:spcPts val="0"/>
        </a:spcBef>
        <a:spcAft>
          <a:spcPts val="600"/>
        </a:spcAft>
        <a:buFont typeface="+mj-lt"/>
        <a:buAutoNum type="arabicPeriod"/>
        <a:defRPr sz="1200" b="0" i="0" kern="1200">
          <a:solidFill>
            <a:schemeClr val="tx1"/>
          </a:solidFill>
          <a:latin typeface="Tenorite" pitchFamily="2" charset="0"/>
          <a:ea typeface="+mn-ea"/>
          <a:cs typeface="+mn-cs"/>
        </a:defRPr>
      </a:lvl8pPr>
      <a:lvl9pPr marL="0" indent="0" algn="l" defTabSz="411480" rtl="0" eaLnBrk="1" latinLnBrk="0" hangingPunct="1">
        <a:spcBef>
          <a:spcPts val="0"/>
        </a:spcBef>
        <a:spcAft>
          <a:spcPts val="600"/>
        </a:spcAft>
        <a:buFontTx/>
        <a:buNone/>
        <a:defRPr sz="1800" b="1" i="0" kern="1200">
          <a:solidFill>
            <a:schemeClr val="accent6"/>
          </a:solidFill>
          <a:latin typeface="Tenorite" pitchFamily="2" charset="0"/>
          <a:ea typeface="+mn-ea"/>
          <a:cs typeface="+mn-cs"/>
        </a:defRPr>
      </a:lvl9pPr>
    </p:bodyStyle>
    <p:otherStyle>
      <a:defPPr>
        <a:defRPr lang="en-US"/>
      </a:defPPr>
      <a:lvl1pPr marL="0" algn="l" defTabSz="411480" rtl="0" eaLnBrk="1" latinLnBrk="0" hangingPunct="1">
        <a:defRPr sz="1620" kern="1200">
          <a:solidFill>
            <a:schemeClr val="tx1"/>
          </a:solidFill>
          <a:latin typeface="+mn-lt"/>
          <a:ea typeface="+mn-ea"/>
          <a:cs typeface="+mn-cs"/>
        </a:defRPr>
      </a:lvl1pPr>
      <a:lvl2pPr marL="411480" algn="l" defTabSz="411480" rtl="0" eaLnBrk="1" latinLnBrk="0" hangingPunct="1">
        <a:defRPr sz="1620" kern="1200">
          <a:solidFill>
            <a:schemeClr val="tx1"/>
          </a:solidFill>
          <a:latin typeface="+mn-lt"/>
          <a:ea typeface="+mn-ea"/>
          <a:cs typeface="+mn-cs"/>
        </a:defRPr>
      </a:lvl2pPr>
      <a:lvl3pPr marL="822960" algn="l" defTabSz="411480" rtl="0" eaLnBrk="1" latinLnBrk="0" hangingPunct="1">
        <a:defRPr sz="1620" kern="1200">
          <a:solidFill>
            <a:schemeClr val="tx1"/>
          </a:solidFill>
          <a:latin typeface="+mn-lt"/>
          <a:ea typeface="+mn-ea"/>
          <a:cs typeface="+mn-cs"/>
        </a:defRPr>
      </a:lvl3pPr>
      <a:lvl4pPr marL="1234440" algn="l" defTabSz="411480" rtl="0" eaLnBrk="1" latinLnBrk="0" hangingPunct="1">
        <a:defRPr sz="1620" kern="1200">
          <a:solidFill>
            <a:schemeClr val="tx1"/>
          </a:solidFill>
          <a:latin typeface="+mn-lt"/>
          <a:ea typeface="+mn-ea"/>
          <a:cs typeface="+mn-cs"/>
        </a:defRPr>
      </a:lvl4pPr>
      <a:lvl5pPr marL="1645920" algn="l" defTabSz="411480" rtl="0" eaLnBrk="1" latinLnBrk="0" hangingPunct="1">
        <a:defRPr sz="1620" kern="1200">
          <a:solidFill>
            <a:schemeClr val="tx1"/>
          </a:solidFill>
          <a:latin typeface="+mn-lt"/>
          <a:ea typeface="+mn-ea"/>
          <a:cs typeface="+mn-cs"/>
        </a:defRPr>
      </a:lvl5pPr>
      <a:lvl6pPr marL="2057400" algn="l" defTabSz="411480" rtl="0" eaLnBrk="1" latinLnBrk="0" hangingPunct="1">
        <a:defRPr sz="1620" kern="1200">
          <a:solidFill>
            <a:schemeClr val="tx1"/>
          </a:solidFill>
          <a:latin typeface="+mn-lt"/>
          <a:ea typeface="+mn-ea"/>
          <a:cs typeface="+mn-cs"/>
        </a:defRPr>
      </a:lvl6pPr>
      <a:lvl7pPr marL="2468880" algn="l" defTabSz="411480" rtl="0" eaLnBrk="1" latinLnBrk="0" hangingPunct="1">
        <a:defRPr sz="1620" kern="1200">
          <a:solidFill>
            <a:schemeClr val="tx1"/>
          </a:solidFill>
          <a:latin typeface="+mn-lt"/>
          <a:ea typeface="+mn-ea"/>
          <a:cs typeface="+mn-cs"/>
        </a:defRPr>
      </a:lvl7pPr>
      <a:lvl8pPr marL="2880360" algn="l" defTabSz="411480" rtl="0" eaLnBrk="1" latinLnBrk="0" hangingPunct="1">
        <a:defRPr sz="1620" kern="1200">
          <a:solidFill>
            <a:schemeClr val="tx1"/>
          </a:solidFill>
          <a:latin typeface="+mn-lt"/>
          <a:ea typeface="+mn-ea"/>
          <a:cs typeface="+mn-cs"/>
        </a:defRPr>
      </a:lvl8pPr>
      <a:lvl9pPr marL="3291840" algn="l" defTabSz="411480" rtl="0" eaLnBrk="1" latinLnBrk="0" hangingPunct="1">
        <a:defRPr sz="162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522" userDrawn="1">
          <p15:clr>
            <a:srgbClr val="F26B43"/>
          </p15:clr>
        </p15:guide>
        <p15:guide id="2" pos="2880" userDrawn="1">
          <p15:clr>
            <a:srgbClr val="F26B43"/>
          </p15:clr>
        </p15:guide>
        <p15:guide id="4" pos="288" userDrawn="1">
          <p15:clr>
            <a:srgbClr val="F26B43"/>
          </p15:clr>
        </p15:guide>
        <p15:guide id="5" pos="5470" userDrawn="1">
          <p15:clr>
            <a:srgbClr val="F26B43"/>
          </p15:clr>
        </p15:guide>
        <p15:guide id="6" orient="horz" pos="2960" userDrawn="1">
          <p15:clr>
            <a:srgbClr val="F26B43"/>
          </p15:clr>
        </p15:guide>
        <p15:guide id="7" orient="horz" pos="791" userDrawn="1">
          <p15:clr>
            <a:srgbClr val="F26B43"/>
          </p15:clr>
        </p15:guide>
        <p15:guide id="8" orient="horz" pos="264" userDrawn="1">
          <p15:clr>
            <a:srgbClr val="F26B43"/>
          </p15:clr>
        </p15:guide>
        <p15:guide id="9" pos="2073" userDrawn="1">
          <p15:clr>
            <a:srgbClr val="F26B43"/>
          </p15:clr>
        </p15:guide>
        <p15:guide id="10" pos="1902" userDrawn="1">
          <p15:clr>
            <a:srgbClr val="F26B43"/>
          </p15:clr>
        </p15:guide>
        <p15:guide id="11" pos="3687" userDrawn="1">
          <p15:clr>
            <a:srgbClr val="F26B43"/>
          </p15:clr>
        </p15:guide>
        <p15:guide id="12" pos="3858" userDrawn="1">
          <p15:clr>
            <a:srgbClr val="F26B43"/>
          </p15:clr>
        </p15:guide>
        <p15:guide id="13" pos="2796" userDrawn="1">
          <p15:clr>
            <a:srgbClr val="F26B43"/>
          </p15:clr>
        </p15:guide>
        <p15:guide id="14" pos="2964" userDrawn="1">
          <p15:clr>
            <a:srgbClr val="F26B43"/>
          </p15:clr>
        </p15:guide>
        <p15:guide id="15" orient="horz" pos="3061" userDrawn="1">
          <p15:clr>
            <a:srgbClr val="F26B43"/>
          </p15:clr>
        </p15:guide>
        <p15:guide id="16" orient="horz" pos="313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26F858F5-71EB-4B41-AA71-2392365AC9F3}"/>
              </a:ext>
            </a:extLst>
          </p:cNvPr>
          <p:cNvSpPr>
            <a:spLocks noGrp="1"/>
          </p:cNvSpPr>
          <p:nvPr>
            <p:ph type="ctrTitle"/>
          </p:nvPr>
        </p:nvSpPr>
        <p:spPr>
          <a:xfrm>
            <a:off x="457198" y="1244600"/>
            <a:ext cx="3981451" cy="1761177"/>
          </a:xfrm>
        </p:spPr>
        <p:txBody>
          <a:bodyPr/>
          <a:lstStyle/>
          <a:p>
            <a:r>
              <a:rPr lang="en-US" sz="3800" dirty="0">
                <a:solidFill>
                  <a:schemeClr val="accent6"/>
                </a:solidFill>
              </a:rPr>
              <a:t>Outlook 2026</a:t>
            </a:r>
          </a:p>
        </p:txBody>
      </p:sp>
      <p:sp>
        <p:nvSpPr>
          <p:cNvPr id="9" name="Text Placeholder 8">
            <a:extLst>
              <a:ext uri="{FF2B5EF4-FFF2-40B4-BE49-F238E27FC236}">
                <a16:creationId xmlns:a16="http://schemas.microsoft.com/office/drawing/2014/main" id="{1B9A7117-92AA-B6F3-493D-96EB171F5C55}"/>
              </a:ext>
            </a:extLst>
          </p:cNvPr>
          <p:cNvSpPr>
            <a:spLocks noGrp="1"/>
          </p:cNvSpPr>
          <p:nvPr>
            <p:ph type="body" sz="quarter" idx="19"/>
          </p:nvPr>
        </p:nvSpPr>
        <p:spPr>
          <a:xfrm>
            <a:off x="457199" y="3207114"/>
            <a:ext cx="3625898" cy="347122"/>
          </a:xfrm>
        </p:spPr>
        <p:txBody>
          <a:bodyPr/>
          <a:lstStyle/>
          <a:p>
            <a:r>
              <a:rPr lang="en-US" sz="1400" dirty="0"/>
              <a:t>The Policy Engine</a:t>
            </a:r>
          </a:p>
        </p:txBody>
      </p:sp>
      <p:sp>
        <p:nvSpPr>
          <p:cNvPr id="2" name="Footer Placeholder 1">
            <a:extLst>
              <a:ext uri="{FF2B5EF4-FFF2-40B4-BE49-F238E27FC236}">
                <a16:creationId xmlns:a16="http://schemas.microsoft.com/office/drawing/2014/main" id="{6F37B68D-438C-EF5A-7786-7191885FC576}"/>
              </a:ext>
            </a:extLst>
          </p:cNvPr>
          <p:cNvSpPr>
            <a:spLocks noGrp="1"/>
          </p:cNvSpPr>
          <p:nvPr>
            <p:ph type="ftr" sz="quarter" idx="20"/>
          </p:nvPr>
        </p:nvSpPr>
        <p:spPr/>
        <p:txBody>
          <a:bodyPr/>
          <a:lstStyle/>
          <a:p>
            <a:r>
              <a:rPr lang="en-US" dirty="0"/>
              <a:t>Member FINRA/SIPC</a:t>
            </a:r>
          </a:p>
        </p:txBody>
      </p:sp>
      <p:sp>
        <p:nvSpPr>
          <p:cNvPr id="6" name="TextBox 5">
            <a:extLst>
              <a:ext uri="{FF2B5EF4-FFF2-40B4-BE49-F238E27FC236}">
                <a16:creationId xmlns:a16="http://schemas.microsoft.com/office/drawing/2014/main" id="{182422F2-DCEE-49AF-5A5D-5645A9AC6734}"/>
              </a:ext>
            </a:extLst>
          </p:cNvPr>
          <p:cNvSpPr txBox="1"/>
          <p:nvPr/>
        </p:nvSpPr>
        <p:spPr>
          <a:xfrm>
            <a:off x="-683812" y="3657600"/>
            <a:ext cx="0" cy="0"/>
          </a:xfrm>
          <a:prstGeom prst="rect">
            <a:avLst/>
          </a:prstGeom>
        </p:spPr>
        <p:txBody>
          <a:bodyPr vert="horz" wrap="none" lIns="0" tIns="0" rIns="0" bIns="0" rtlCol="0">
            <a:noAutofit/>
          </a:bodyPr>
          <a:lstStyle/>
          <a:p>
            <a:pPr marL="0" indent="0" algn="l">
              <a:spcBef>
                <a:spcPts val="0"/>
              </a:spcBef>
              <a:spcAft>
                <a:spcPts val="600"/>
              </a:spcAft>
              <a:buFontTx/>
              <a:buNone/>
            </a:pPr>
            <a:endParaRPr lang="en-US" sz="1200" b="0" i="0">
              <a:solidFill>
                <a:schemeClr val="tx1"/>
              </a:solidFill>
              <a:latin typeface="Tenorite" pitchFamily="2" charset="0"/>
            </a:endParaRPr>
          </a:p>
        </p:txBody>
      </p:sp>
      <p:sp>
        <p:nvSpPr>
          <p:cNvPr id="7" name="TextBox 6">
            <a:extLst>
              <a:ext uri="{FF2B5EF4-FFF2-40B4-BE49-F238E27FC236}">
                <a16:creationId xmlns:a16="http://schemas.microsoft.com/office/drawing/2014/main" id="{4A9AE555-A3FE-046E-D920-E1A840BEB0F0}"/>
              </a:ext>
            </a:extLst>
          </p:cNvPr>
          <p:cNvSpPr txBox="1"/>
          <p:nvPr/>
        </p:nvSpPr>
        <p:spPr>
          <a:xfrm>
            <a:off x="-755374" y="2767054"/>
            <a:ext cx="0" cy="0"/>
          </a:xfrm>
          <a:prstGeom prst="rect">
            <a:avLst/>
          </a:prstGeom>
        </p:spPr>
        <p:txBody>
          <a:bodyPr vert="horz" wrap="none" lIns="0" tIns="0" rIns="0" bIns="0" rtlCol="0">
            <a:noAutofit/>
          </a:bodyPr>
          <a:lstStyle/>
          <a:p>
            <a:pPr marL="0" indent="0" algn="l">
              <a:spcBef>
                <a:spcPts val="0"/>
              </a:spcBef>
              <a:spcAft>
                <a:spcPts val="600"/>
              </a:spcAft>
              <a:buFontTx/>
              <a:buNone/>
            </a:pPr>
            <a:endParaRPr lang="en-US" sz="1200" b="0" i="0">
              <a:solidFill>
                <a:schemeClr val="tx1"/>
              </a:solidFill>
              <a:latin typeface="Tenorite" pitchFamily="2" charset="0"/>
            </a:endParaRPr>
          </a:p>
        </p:txBody>
      </p:sp>
      <p:sp>
        <p:nvSpPr>
          <p:cNvPr id="10" name="TextBox 9">
            <a:extLst>
              <a:ext uri="{FF2B5EF4-FFF2-40B4-BE49-F238E27FC236}">
                <a16:creationId xmlns:a16="http://schemas.microsoft.com/office/drawing/2014/main" id="{B343D6C0-3DF0-07F0-A071-523D64E26DDA}"/>
              </a:ext>
            </a:extLst>
          </p:cNvPr>
          <p:cNvSpPr txBox="1"/>
          <p:nvPr/>
        </p:nvSpPr>
        <p:spPr>
          <a:xfrm>
            <a:off x="-485030" y="3124863"/>
            <a:ext cx="0" cy="0"/>
          </a:xfrm>
          <a:prstGeom prst="rect">
            <a:avLst/>
          </a:prstGeom>
        </p:spPr>
        <p:txBody>
          <a:bodyPr vert="horz" wrap="none" lIns="0" tIns="0" rIns="0" bIns="0" rtlCol="0">
            <a:noAutofit/>
          </a:bodyPr>
          <a:lstStyle/>
          <a:p>
            <a:pPr marL="0" indent="0" algn="l">
              <a:spcBef>
                <a:spcPts val="0"/>
              </a:spcBef>
              <a:spcAft>
                <a:spcPts val="600"/>
              </a:spcAft>
              <a:buFontTx/>
              <a:buNone/>
            </a:pPr>
            <a:endParaRPr lang="en-US" sz="1200" b="0" i="0">
              <a:solidFill>
                <a:schemeClr val="tx1"/>
              </a:solidFill>
              <a:latin typeface="Tenorite" pitchFamily="2" charset="0"/>
            </a:endParaRPr>
          </a:p>
        </p:txBody>
      </p:sp>
      <p:pic>
        <p:nvPicPr>
          <p:cNvPr id="3" name="Picture Placeholder 3" descr="Close-up of a mechanical device&#10;&#10;AI-generated content may be incorrect.">
            <a:extLst>
              <a:ext uri="{FF2B5EF4-FFF2-40B4-BE49-F238E27FC236}">
                <a16:creationId xmlns:a16="http://schemas.microsoft.com/office/drawing/2014/main" id="{E59639B4-B833-9E71-891C-5B6DAB21FA9E}"/>
              </a:ext>
            </a:extLst>
          </p:cNvPr>
          <p:cNvPicPr>
            <a:picLocks noChangeAspect="1"/>
          </p:cNvPicPr>
          <p:nvPr/>
        </p:nvPicPr>
        <p:blipFill>
          <a:blip r:embed="rId3"/>
          <a:srcRect l="11964" t="11308" r="19239" b="15824"/>
          <a:stretch>
            <a:fillRect/>
          </a:stretch>
        </p:blipFill>
        <p:spPr>
          <a:xfrm>
            <a:off x="4656138" y="346073"/>
            <a:ext cx="4030663" cy="4419591"/>
          </a:xfrm>
          <a:custGeom>
            <a:avLst/>
            <a:gdLst>
              <a:gd name="connsiteX0" fmla="*/ 0 w 4030663"/>
              <a:gd name="connsiteY0" fmla="*/ 0 h 4419591"/>
              <a:gd name="connsiteX1" fmla="*/ 4030663 w 4030663"/>
              <a:gd name="connsiteY1" fmla="*/ 0 h 4419591"/>
              <a:gd name="connsiteX2" fmla="*/ 4030663 w 4030663"/>
              <a:gd name="connsiteY2" fmla="*/ 2564547 h 4419591"/>
              <a:gd name="connsiteX3" fmla="*/ 2145536 w 4030663"/>
              <a:gd name="connsiteY3" fmla="*/ 4419591 h 4419591"/>
              <a:gd name="connsiteX4" fmla="*/ 0 w 4030663"/>
              <a:gd name="connsiteY4" fmla="*/ 4419591 h 44195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30663" h="4419591">
                <a:moveTo>
                  <a:pt x="0" y="0"/>
                </a:moveTo>
                <a:lnTo>
                  <a:pt x="4030663" y="0"/>
                </a:lnTo>
                <a:lnTo>
                  <a:pt x="4030663" y="2564547"/>
                </a:lnTo>
                <a:lnTo>
                  <a:pt x="2145536" y="4419591"/>
                </a:lnTo>
                <a:lnTo>
                  <a:pt x="0" y="4419591"/>
                </a:lnTo>
                <a:close/>
              </a:path>
            </a:pathLst>
          </a:custGeom>
          <a:solidFill>
            <a:schemeClr val="bg1">
              <a:lumMod val="75000"/>
            </a:schemeClr>
          </a:solidFill>
        </p:spPr>
      </p:pic>
    </p:spTree>
    <p:extLst>
      <p:ext uri="{BB962C8B-B14F-4D97-AF65-F5344CB8AC3E}">
        <p14:creationId xmlns:p14="http://schemas.microsoft.com/office/powerpoint/2010/main" val="3490986554"/>
      </p:ext>
    </p:extLst>
  </p:cSld>
  <p:clrMapOvr>
    <a:masterClrMapping/>
  </p:clrMapOvr>
  <p:transition spd="med">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60A75-03E5-5944-B4E0-A08656D70136}"/>
              </a:ext>
            </a:extLst>
          </p:cNvPr>
          <p:cNvSpPr>
            <a:spLocks noGrp="1"/>
          </p:cNvSpPr>
          <p:nvPr>
            <p:ph type="title"/>
          </p:nvPr>
        </p:nvSpPr>
        <p:spPr>
          <a:xfrm>
            <a:off x="457199" y="544632"/>
            <a:ext cx="2514602" cy="1936018"/>
          </a:xfrm>
        </p:spPr>
        <p:txBody>
          <a:bodyPr/>
          <a:lstStyle/>
          <a:p>
            <a:r>
              <a:rPr lang="en-US" dirty="0">
                <a:solidFill>
                  <a:srgbClr val="B95826"/>
                </a:solidFill>
                <a:effectLst/>
              </a:rPr>
              <a:t>S&amp;P 500 Performance </a:t>
            </a:r>
            <a:br>
              <a:rPr lang="en-US" dirty="0">
                <a:solidFill>
                  <a:srgbClr val="B95826"/>
                </a:solidFill>
                <a:effectLst/>
              </a:rPr>
            </a:br>
            <a:r>
              <a:rPr lang="en-US" dirty="0">
                <a:solidFill>
                  <a:srgbClr val="B95826"/>
                </a:solidFill>
                <a:effectLst/>
              </a:rPr>
              <a:t>After the Fed Cuts Rates At/Near Record Highs</a:t>
            </a:r>
          </a:p>
        </p:txBody>
      </p:sp>
      <p:sp>
        <p:nvSpPr>
          <p:cNvPr id="5" name="Footer Placeholder 4">
            <a:extLst>
              <a:ext uri="{FF2B5EF4-FFF2-40B4-BE49-F238E27FC236}">
                <a16:creationId xmlns:a16="http://schemas.microsoft.com/office/drawing/2014/main" id="{0A5B176D-5E9B-8D39-18BB-455229CFD3DC}"/>
              </a:ext>
            </a:extLst>
          </p:cNvPr>
          <p:cNvSpPr>
            <a:spLocks noGrp="1"/>
          </p:cNvSpPr>
          <p:nvPr>
            <p:ph type="ftr" sz="quarter" idx="11"/>
          </p:nvPr>
        </p:nvSpPr>
        <p:spPr/>
        <p:txBody>
          <a:bodyPr/>
          <a:lstStyle/>
          <a:p>
            <a:r>
              <a:rPr lang="en-US"/>
              <a:t>Member FINRA/SIPC</a:t>
            </a:r>
          </a:p>
        </p:txBody>
      </p:sp>
      <p:sp>
        <p:nvSpPr>
          <p:cNvPr id="4" name="TextBox 3">
            <a:extLst>
              <a:ext uri="{FF2B5EF4-FFF2-40B4-BE49-F238E27FC236}">
                <a16:creationId xmlns:a16="http://schemas.microsoft.com/office/drawing/2014/main" id="{974E2C33-72F7-3448-B5FC-AD04C911AE59}"/>
              </a:ext>
            </a:extLst>
          </p:cNvPr>
          <p:cNvSpPr txBox="1"/>
          <p:nvPr/>
        </p:nvSpPr>
        <p:spPr>
          <a:xfrm>
            <a:off x="457199" y="2858938"/>
            <a:ext cx="1750742" cy="1800493"/>
          </a:xfrm>
          <a:prstGeom prst="rect">
            <a:avLst/>
          </a:prstGeom>
          <a:noFill/>
        </p:spPr>
        <p:txBody>
          <a:bodyPr wrap="square" lIns="0" tIns="0" rIns="0" bIns="0" rtlCol="0" anchor="b" anchorCtr="0">
            <a:spAutoFit/>
          </a:bodyPr>
          <a:lstStyle/>
          <a:p>
            <a:r>
              <a:rPr lang="en-US" sz="900" dirty="0">
                <a:effectLst/>
                <a:latin typeface="Tenorite" pitchFamily="2" charset="0"/>
              </a:rPr>
              <a:t>Source: LPL Research, Bloomberg 11/06/25.</a:t>
            </a:r>
            <a:r>
              <a:rPr lang="en-US" sz="900" dirty="0">
                <a:latin typeface="Tenorite" pitchFamily="2" charset="0"/>
              </a:rPr>
              <a:t> At/Near record highs defined as periods when the S&amp;P 500 was within 3% of an all-time high. Data based on dates from 1984–YTD.</a:t>
            </a:r>
            <a:r>
              <a:rPr lang="en-US" sz="900" dirty="0">
                <a:effectLst/>
                <a:latin typeface="Tenorite" pitchFamily="2" charset="0"/>
              </a:rPr>
              <a:t> </a:t>
            </a:r>
            <a:r>
              <a:rPr lang="en-US" sz="900" dirty="0">
                <a:latin typeface="Tenorite" pitchFamily="2" charset="0"/>
              </a:rPr>
              <a:t>Cuts with recession are defined as Federal Reserve interest rates occurring within six months of a recession. </a:t>
            </a:r>
            <a:r>
              <a:rPr lang="en-US" sz="900" dirty="0">
                <a:effectLst/>
                <a:latin typeface="Tenorite" pitchFamily="2" charset="0"/>
              </a:rPr>
              <a:t>All indexes are unmanaged and cannot be invested in directly. Past performance is no guarantee of future results.</a:t>
            </a:r>
          </a:p>
        </p:txBody>
      </p:sp>
      <p:pic>
        <p:nvPicPr>
          <p:cNvPr id="3" name="Picture 2">
            <a:extLst>
              <a:ext uri="{FF2B5EF4-FFF2-40B4-BE49-F238E27FC236}">
                <a16:creationId xmlns:a16="http://schemas.microsoft.com/office/drawing/2014/main" id="{26181302-58AB-9E29-E9EF-2D09D3EBB39B}"/>
              </a:ext>
            </a:extLst>
          </p:cNvPr>
          <p:cNvPicPr>
            <a:picLocks noChangeAspect="1"/>
          </p:cNvPicPr>
          <p:nvPr/>
        </p:nvPicPr>
        <p:blipFill>
          <a:blip r:embed="rId3"/>
          <a:srcRect/>
          <a:stretch/>
        </p:blipFill>
        <p:spPr>
          <a:xfrm>
            <a:off x="2971801" y="544631"/>
            <a:ext cx="5715000" cy="4114800"/>
          </a:xfrm>
          <a:prstGeom prst="rect">
            <a:avLst/>
          </a:prstGeom>
        </p:spPr>
      </p:pic>
    </p:spTree>
    <p:extLst>
      <p:ext uri="{BB962C8B-B14F-4D97-AF65-F5344CB8AC3E}">
        <p14:creationId xmlns:p14="http://schemas.microsoft.com/office/powerpoint/2010/main" val="130951406"/>
      </p:ext>
    </p:extLst>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60A75-03E5-5944-B4E0-A08656D70136}"/>
              </a:ext>
            </a:extLst>
          </p:cNvPr>
          <p:cNvSpPr>
            <a:spLocks noGrp="1"/>
          </p:cNvSpPr>
          <p:nvPr>
            <p:ph type="title"/>
          </p:nvPr>
        </p:nvSpPr>
        <p:spPr>
          <a:xfrm>
            <a:off x="457199" y="544632"/>
            <a:ext cx="2357563" cy="1745344"/>
          </a:xfrm>
        </p:spPr>
        <p:txBody>
          <a:bodyPr/>
          <a:lstStyle/>
          <a:p>
            <a:r>
              <a:rPr lang="en-US" dirty="0">
                <a:solidFill>
                  <a:srgbClr val="B95826"/>
                </a:solidFill>
              </a:rPr>
              <a:t>AI Investment by the </a:t>
            </a:r>
            <a:r>
              <a:rPr lang="en-US" dirty="0" err="1">
                <a:solidFill>
                  <a:srgbClr val="B95826"/>
                </a:solidFill>
              </a:rPr>
              <a:t>Hyperscalers</a:t>
            </a:r>
            <a:r>
              <a:rPr lang="en-US" dirty="0">
                <a:solidFill>
                  <a:srgbClr val="B95826"/>
                </a:solidFill>
              </a:rPr>
              <a:t> </a:t>
            </a:r>
            <a:br>
              <a:rPr lang="en-US" dirty="0">
                <a:solidFill>
                  <a:srgbClr val="B95826"/>
                </a:solidFill>
              </a:rPr>
            </a:br>
            <a:r>
              <a:rPr lang="en-US" dirty="0">
                <a:solidFill>
                  <a:srgbClr val="B95826"/>
                </a:solidFill>
              </a:rPr>
              <a:t>Is Massive and Still Increasing </a:t>
            </a:r>
            <a:br>
              <a:rPr lang="en-US" dirty="0">
                <a:solidFill>
                  <a:srgbClr val="B95826"/>
                </a:solidFill>
              </a:rPr>
            </a:br>
            <a:r>
              <a:rPr lang="en-US" dirty="0">
                <a:solidFill>
                  <a:srgbClr val="B95826"/>
                </a:solidFill>
              </a:rPr>
              <a:t>at a Solid Clip</a:t>
            </a:r>
            <a:endParaRPr lang="en-US" dirty="0">
              <a:solidFill>
                <a:srgbClr val="B95826"/>
              </a:solidFill>
              <a:effectLst/>
            </a:endParaRPr>
          </a:p>
        </p:txBody>
      </p:sp>
      <p:sp>
        <p:nvSpPr>
          <p:cNvPr id="5" name="Footer Placeholder 4">
            <a:extLst>
              <a:ext uri="{FF2B5EF4-FFF2-40B4-BE49-F238E27FC236}">
                <a16:creationId xmlns:a16="http://schemas.microsoft.com/office/drawing/2014/main" id="{0A5B176D-5E9B-8D39-18BB-455229CFD3DC}"/>
              </a:ext>
            </a:extLst>
          </p:cNvPr>
          <p:cNvSpPr>
            <a:spLocks noGrp="1"/>
          </p:cNvSpPr>
          <p:nvPr>
            <p:ph type="ftr" sz="quarter" idx="11"/>
          </p:nvPr>
        </p:nvSpPr>
        <p:spPr/>
        <p:txBody>
          <a:bodyPr/>
          <a:lstStyle/>
          <a:p>
            <a:r>
              <a:rPr lang="en-US"/>
              <a:t>Member FINRA/SIPC</a:t>
            </a:r>
          </a:p>
        </p:txBody>
      </p:sp>
      <p:sp>
        <p:nvSpPr>
          <p:cNvPr id="4" name="TextBox 3">
            <a:extLst>
              <a:ext uri="{FF2B5EF4-FFF2-40B4-BE49-F238E27FC236}">
                <a16:creationId xmlns:a16="http://schemas.microsoft.com/office/drawing/2014/main" id="{974E2C33-72F7-3448-B5FC-AD04C911AE59}"/>
              </a:ext>
            </a:extLst>
          </p:cNvPr>
          <p:cNvSpPr txBox="1"/>
          <p:nvPr/>
        </p:nvSpPr>
        <p:spPr>
          <a:xfrm>
            <a:off x="457198" y="3352373"/>
            <a:ext cx="1869689" cy="1246495"/>
          </a:xfrm>
          <a:prstGeom prst="rect">
            <a:avLst/>
          </a:prstGeom>
          <a:noFill/>
        </p:spPr>
        <p:txBody>
          <a:bodyPr wrap="square" lIns="0" tIns="0" rIns="0" bIns="0" rtlCol="0" anchor="b" anchorCtr="0">
            <a:spAutoFit/>
          </a:bodyPr>
          <a:lstStyle/>
          <a:p>
            <a:r>
              <a:rPr lang="en-US" sz="900" dirty="0">
                <a:effectLst/>
                <a:latin typeface="Tenorite" pitchFamily="2" charset="0"/>
              </a:rPr>
              <a:t>Source: LPL Research, Bloomberg, Company Reports 11/05/25. </a:t>
            </a:r>
            <a:r>
              <a:rPr lang="en-US" sz="900" dirty="0" err="1">
                <a:latin typeface="Tenorite" pitchFamily="2" charset="0"/>
              </a:rPr>
              <a:t>Hyperscalers</a:t>
            </a:r>
            <a:r>
              <a:rPr lang="en-US" sz="900" dirty="0">
                <a:latin typeface="Tenorite" pitchFamily="2" charset="0"/>
              </a:rPr>
              <a:t> include Alphabet (GOOG/L), Amazon (AMZN), Meta (META), Microsoft (MSFT), and Oracle (ORCL). Past performance is no guarantee of future results.</a:t>
            </a:r>
            <a:r>
              <a:rPr lang="en-US" sz="900" dirty="0">
                <a:effectLst/>
                <a:latin typeface="Tenorite" pitchFamily="2" charset="0"/>
              </a:rPr>
              <a:t> Estimates may not materialize as predicted and are subject to change.</a:t>
            </a:r>
          </a:p>
        </p:txBody>
      </p:sp>
      <p:pic>
        <p:nvPicPr>
          <p:cNvPr id="3" name="Picture 2">
            <a:extLst>
              <a:ext uri="{FF2B5EF4-FFF2-40B4-BE49-F238E27FC236}">
                <a16:creationId xmlns:a16="http://schemas.microsoft.com/office/drawing/2014/main" id="{4151C471-D7CE-90CA-B09F-B7BC157C23EE}"/>
              </a:ext>
            </a:extLst>
          </p:cNvPr>
          <p:cNvPicPr>
            <a:picLocks noChangeAspect="1"/>
          </p:cNvPicPr>
          <p:nvPr/>
        </p:nvPicPr>
        <p:blipFill>
          <a:blip r:embed="rId3"/>
          <a:srcRect/>
          <a:stretch/>
        </p:blipFill>
        <p:spPr>
          <a:xfrm>
            <a:off x="2971801" y="544631"/>
            <a:ext cx="5715000" cy="4114800"/>
          </a:xfrm>
          <a:prstGeom prst="rect">
            <a:avLst/>
          </a:prstGeom>
        </p:spPr>
      </p:pic>
      <p:sp>
        <p:nvSpPr>
          <p:cNvPr id="6" name="TextBox 5">
            <a:extLst>
              <a:ext uri="{FF2B5EF4-FFF2-40B4-BE49-F238E27FC236}">
                <a16:creationId xmlns:a16="http://schemas.microsoft.com/office/drawing/2014/main" id="{A85B5587-E9D4-FC56-EEC3-4A577FCE2CA9}"/>
              </a:ext>
            </a:extLst>
          </p:cNvPr>
          <p:cNvSpPr txBox="1"/>
          <p:nvPr/>
        </p:nvSpPr>
        <p:spPr>
          <a:xfrm>
            <a:off x="-658368" y="2896819"/>
            <a:ext cx="0" cy="0"/>
          </a:xfrm>
          <a:prstGeom prst="rect">
            <a:avLst/>
          </a:prstGeom>
        </p:spPr>
        <p:txBody>
          <a:bodyPr vert="horz" wrap="none" lIns="0" tIns="0" rIns="0" bIns="0" rtlCol="0">
            <a:noAutofit/>
          </a:bodyPr>
          <a:lstStyle/>
          <a:p>
            <a:pPr marL="0" indent="0" algn="l">
              <a:spcBef>
                <a:spcPts val="0"/>
              </a:spcBef>
              <a:spcAft>
                <a:spcPts val="600"/>
              </a:spcAft>
              <a:buFontTx/>
              <a:buNone/>
            </a:pPr>
            <a:endParaRPr lang="en-US" sz="1200" b="0" i="0" dirty="0">
              <a:solidFill>
                <a:schemeClr val="tx1"/>
              </a:solidFill>
              <a:latin typeface="Tenorite" pitchFamily="2" charset="0"/>
            </a:endParaRPr>
          </a:p>
        </p:txBody>
      </p:sp>
    </p:spTree>
    <p:extLst>
      <p:ext uri="{BB962C8B-B14F-4D97-AF65-F5344CB8AC3E}">
        <p14:creationId xmlns:p14="http://schemas.microsoft.com/office/powerpoint/2010/main" val="2785203129"/>
      </p:ext>
    </p:extLst>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60A75-03E5-5944-B4E0-A08656D70136}"/>
              </a:ext>
            </a:extLst>
          </p:cNvPr>
          <p:cNvSpPr>
            <a:spLocks noGrp="1"/>
          </p:cNvSpPr>
          <p:nvPr>
            <p:ph type="title"/>
          </p:nvPr>
        </p:nvSpPr>
        <p:spPr>
          <a:xfrm>
            <a:off x="457199" y="544631"/>
            <a:ext cx="2293952" cy="2158811"/>
          </a:xfrm>
        </p:spPr>
        <p:txBody>
          <a:bodyPr/>
          <a:lstStyle/>
          <a:p>
            <a:r>
              <a:rPr lang="en-US" dirty="0">
                <a:solidFill>
                  <a:srgbClr val="B95826"/>
                </a:solidFill>
                <a:effectLst/>
              </a:rPr>
              <a:t>Magnificent </a:t>
            </a:r>
            <a:br>
              <a:rPr lang="en-US" dirty="0">
                <a:solidFill>
                  <a:srgbClr val="B95826"/>
                </a:solidFill>
                <a:effectLst/>
              </a:rPr>
            </a:br>
            <a:r>
              <a:rPr lang="en-US" dirty="0">
                <a:solidFill>
                  <a:srgbClr val="B95826"/>
                </a:solidFill>
                <a:effectLst/>
              </a:rPr>
              <a:t>Seven Remains </a:t>
            </a:r>
            <a:br>
              <a:rPr lang="en-US" dirty="0">
                <a:solidFill>
                  <a:srgbClr val="B95826"/>
                </a:solidFill>
                <a:effectLst/>
              </a:rPr>
            </a:br>
            <a:r>
              <a:rPr lang="en-US" dirty="0">
                <a:solidFill>
                  <a:srgbClr val="B95826"/>
                </a:solidFill>
                <a:effectLst/>
              </a:rPr>
              <a:t>a Powerful Earnings Driver</a:t>
            </a:r>
          </a:p>
        </p:txBody>
      </p:sp>
      <p:sp>
        <p:nvSpPr>
          <p:cNvPr id="5" name="Footer Placeholder 4">
            <a:extLst>
              <a:ext uri="{FF2B5EF4-FFF2-40B4-BE49-F238E27FC236}">
                <a16:creationId xmlns:a16="http://schemas.microsoft.com/office/drawing/2014/main" id="{0A5B176D-5E9B-8D39-18BB-455229CFD3DC}"/>
              </a:ext>
            </a:extLst>
          </p:cNvPr>
          <p:cNvSpPr>
            <a:spLocks noGrp="1"/>
          </p:cNvSpPr>
          <p:nvPr>
            <p:ph type="ftr" sz="quarter" idx="11"/>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r>
              <a:rPr kumimoji="0" lang="en-US" sz="600" b="0" i="0" u="none" strike="noStrike" kern="1200" cap="none" spc="0" normalizeH="0" baseline="0" noProof="0">
                <a:ln>
                  <a:noFill/>
                </a:ln>
                <a:solidFill>
                  <a:srgbClr val="000000"/>
                </a:solidFill>
                <a:effectLst/>
                <a:uLnTx/>
                <a:uFillTx/>
                <a:latin typeface="Tenorite" pitchFamily="2" charset="0"/>
                <a:ea typeface="+mn-ea"/>
                <a:cs typeface="Arial" pitchFamily="34" charset="0"/>
              </a:rPr>
              <a:t>Member FINRA/SIPC</a:t>
            </a:r>
          </a:p>
        </p:txBody>
      </p:sp>
      <p:sp>
        <p:nvSpPr>
          <p:cNvPr id="4" name="TextBox 3">
            <a:extLst>
              <a:ext uri="{FF2B5EF4-FFF2-40B4-BE49-F238E27FC236}">
                <a16:creationId xmlns:a16="http://schemas.microsoft.com/office/drawing/2014/main" id="{974E2C33-72F7-3448-B5FC-AD04C911AE59}"/>
              </a:ext>
            </a:extLst>
          </p:cNvPr>
          <p:cNvSpPr txBox="1"/>
          <p:nvPr/>
        </p:nvSpPr>
        <p:spPr>
          <a:xfrm>
            <a:off x="457199" y="3258582"/>
            <a:ext cx="2092714" cy="1384995"/>
          </a:xfrm>
          <a:prstGeom prst="rect">
            <a:avLst/>
          </a:prstGeom>
          <a:noFill/>
        </p:spPr>
        <p:txBody>
          <a:bodyPr wrap="square" lIns="0" tIns="0" rIns="0" bIns="0" rtlCol="0" anchor="b" anchorCtr="0">
            <a:spAutoFit/>
          </a:bodyPr>
          <a:lstStyle/>
          <a:p>
            <a:pPr lvl="0">
              <a:defRPr/>
            </a:pPr>
            <a:r>
              <a:rPr kumimoji="0" lang="en-US" sz="900" b="0" i="0" u="none" strike="noStrike" kern="1200" cap="none" spc="0" normalizeH="0" baseline="0" noProof="0" dirty="0">
                <a:ln>
                  <a:noFill/>
                </a:ln>
                <a:solidFill>
                  <a:srgbClr val="000000"/>
                </a:solidFill>
                <a:effectLst/>
                <a:uLnTx/>
                <a:uFillTx/>
                <a:latin typeface="Tenorite" pitchFamily="2" charset="0"/>
                <a:ea typeface="+mn-ea"/>
                <a:cs typeface="Arial" pitchFamily="34" charset="0"/>
              </a:rPr>
              <a:t>Source: LPL Research, Bloomberg </a:t>
            </a:r>
            <a:r>
              <a:rPr lang="en-US" sz="900" dirty="0">
                <a:solidFill>
                  <a:srgbClr val="000000"/>
                </a:solidFill>
                <a:latin typeface="Tenorite" pitchFamily="2" charset="0"/>
              </a:rPr>
              <a:t>12</a:t>
            </a:r>
            <a:r>
              <a:rPr kumimoji="0" lang="en-US" sz="900" b="0" i="0" u="none" strike="noStrike" kern="1200" cap="none" spc="0" normalizeH="0" baseline="0" noProof="0" dirty="0">
                <a:ln>
                  <a:noFill/>
                </a:ln>
                <a:solidFill>
                  <a:srgbClr val="000000"/>
                </a:solidFill>
                <a:effectLst/>
                <a:uLnTx/>
                <a:uFillTx/>
                <a:latin typeface="Tenorite" pitchFamily="2" charset="0"/>
                <a:ea typeface="+mn-ea"/>
                <a:cs typeface="Arial" pitchFamily="34" charset="0"/>
              </a:rPr>
              <a:t>/01/25. Magnificent Seven includes Alphabet (GOOG/L), Amazon (AMZN), Apple (AAPL), Meta (META), Microsoft (MSFT), NVIDIA (NVDA), and Tesla (TSLA). All indexes are unmanaged and cannot be invested in directly.</a:t>
            </a:r>
            <a:r>
              <a:rPr lang="en-US" sz="900" dirty="0">
                <a:solidFill>
                  <a:srgbClr val="000000"/>
                </a:solidFill>
                <a:latin typeface="Tenorite" pitchFamily="2" charset="0"/>
              </a:rPr>
              <a:t> Past performance is no guarantee of future results.</a:t>
            </a:r>
            <a:r>
              <a:rPr kumimoji="0" lang="en-US" sz="900" b="0" i="0" u="none" strike="noStrike" kern="1200" cap="none" spc="0" normalizeH="0" baseline="0" noProof="0" dirty="0">
                <a:ln>
                  <a:noFill/>
                </a:ln>
                <a:solidFill>
                  <a:srgbClr val="000000"/>
                </a:solidFill>
                <a:effectLst/>
                <a:uLnTx/>
                <a:uFillTx/>
                <a:latin typeface="Tenorite" pitchFamily="2" charset="0"/>
                <a:ea typeface="+mn-ea"/>
                <a:cs typeface="Arial" pitchFamily="34" charset="0"/>
              </a:rPr>
              <a:t> Estimates may not materialize as predicted and are subject to change.</a:t>
            </a:r>
          </a:p>
        </p:txBody>
      </p:sp>
      <p:pic>
        <p:nvPicPr>
          <p:cNvPr id="6" name="Picture 5">
            <a:extLst>
              <a:ext uri="{FF2B5EF4-FFF2-40B4-BE49-F238E27FC236}">
                <a16:creationId xmlns:a16="http://schemas.microsoft.com/office/drawing/2014/main" id="{4766FFA0-3362-50F5-2A2B-B5EF70169DE0}"/>
              </a:ext>
            </a:extLst>
          </p:cNvPr>
          <p:cNvPicPr>
            <a:picLocks noChangeAspect="1"/>
          </p:cNvPicPr>
          <p:nvPr/>
        </p:nvPicPr>
        <p:blipFill>
          <a:blip r:embed="rId3"/>
          <a:srcRect/>
          <a:stretch/>
        </p:blipFill>
        <p:spPr>
          <a:xfrm>
            <a:off x="2971801" y="544631"/>
            <a:ext cx="5715000" cy="4114800"/>
          </a:xfrm>
          <a:prstGeom prst="rect">
            <a:avLst/>
          </a:prstGeom>
        </p:spPr>
      </p:pic>
    </p:spTree>
    <p:extLst>
      <p:ext uri="{BB962C8B-B14F-4D97-AF65-F5344CB8AC3E}">
        <p14:creationId xmlns:p14="http://schemas.microsoft.com/office/powerpoint/2010/main" val="1010886459"/>
      </p:ext>
    </p:extLst>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BD7CD43-8B40-4923-AEC9-7DEE918FCFEF}"/>
              </a:ext>
            </a:extLst>
          </p:cNvPr>
          <p:cNvSpPr txBox="1">
            <a:spLocks/>
          </p:cNvSpPr>
          <p:nvPr/>
        </p:nvSpPr>
        <p:spPr>
          <a:xfrm>
            <a:off x="1172900" y="740303"/>
            <a:ext cx="5437734" cy="834498"/>
          </a:xfrm>
          <a:prstGeom prst="rect">
            <a:avLst/>
          </a:prstGeom>
        </p:spPr>
        <p:txBody>
          <a:bodyPr vert="horz" lIns="0" tIns="0" rIns="0" bIns="0" rtlCol="0" anchor="b" anchorCtr="0">
            <a:noAutofit/>
          </a:bodyPr>
          <a:lstStyle>
            <a:lvl1pPr algn="l" defTabSz="411480" rtl="0" eaLnBrk="1" fontAlgn="base" hangingPunct="1">
              <a:lnSpc>
                <a:spcPct val="100000"/>
              </a:lnSpc>
              <a:spcBef>
                <a:spcPct val="0"/>
              </a:spcBef>
              <a:spcAft>
                <a:spcPct val="0"/>
              </a:spcAft>
              <a:defRPr sz="3200" b="0" i="0" kern="1200" cap="none" baseline="0">
                <a:solidFill>
                  <a:schemeClr val="accent6"/>
                </a:solidFill>
                <a:latin typeface="Georgia" panose="02040502050405020303" pitchFamily="18" charset="0"/>
                <a:ea typeface="+mj-ea"/>
                <a:cs typeface="Arial" panose="020B0604020202020204" pitchFamily="34" charset="0"/>
              </a:defRPr>
            </a:lvl1pPr>
            <a:lvl2pPr algn="l" defTabSz="411480" rtl="0" eaLnBrk="1" fontAlgn="base" hangingPunct="1">
              <a:lnSpc>
                <a:spcPct val="90000"/>
              </a:lnSpc>
              <a:spcBef>
                <a:spcPct val="0"/>
              </a:spcBef>
              <a:spcAft>
                <a:spcPct val="0"/>
              </a:spcAft>
              <a:defRPr sz="1980">
                <a:solidFill>
                  <a:srgbClr val="042E5E"/>
                </a:solidFill>
                <a:latin typeface="Arial" pitchFamily="34" charset="0"/>
                <a:cs typeface="Arial" pitchFamily="34" charset="0"/>
              </a:defRPr>
            </a:lvl2pPr>
            <a:lvl3pPr algn="l" defTabSz="411480" rtl="0" eaLnBrk="1" fontAlgn="base" hangingPunct="1">
              <a:lnSpc>
                <a:spcPct val="90000"/>
              </a:lnSpc>
              <a:spcBef>
                <a:spcPct val="0"/>
              </a:spcBef>
              <a:spcAft>
                <a:spcPct val="0"/>
              </a:spcAft>
              <a:defRPr sz="1980">
                <a:solidFill>
                  <a:srgbClr val="042E5E"/>
                </a:solidFill>
                <a:latin typeface="Arial" pitchFamily="34" charset="0"/>
                <a:cs typeface="Arial" pitchFamily="34" charset="0"/>
              </a:defRPr>
            </a:lvl3pPr>
            <a:lvl4pPr algn="l" defTabSz="411480" rtl="0" eaLnBrk="1" fontAlgn="base" hangingPunct="1">
              <a:lnSpc>
                <a:spcPct val="90000"/>
              </a:lnSpc>
              <a:spcBef>
                <a:spcPct val="0"/>
              </a:spcBef>
              <a:spcAft>
                <a:spcPct val="0"/>
              </a:spcAft>
              <a:defRPr sz="1980">
                <a:solidFill>
                  <a:srgbClr val="042E5E"/>
                </a:solidFill>
                <a:latin typeface="Arial" pitchFamily="34" charset="0"/>
                <a:cs typeface="Arial" pitchFamily="34" charset="0"/>
              </a:defRPr>
            </a:lvl4pPr>
            <a:lvl5pPr algn="l" defTabSz="411480" rtl="0" eaLnBrk="1" fontAlgn="base" hangingPunct="1">
              <a:lnSpc>
                <a:spcPct val="90000"/>
              </a:lnSpc>
              <a:spcBef>
                <a:spcPct val="0"/>
              </a:spcBef>
              <a:spcAft>
                <a:spcPct val="0"/>
              </a:spcAft>
              <a:defRPr sz="1980">
                <a:solidFill>
                  <a:srgbClr val="042E5E"/>
                </a:solidFill>
                <a:latin typeface="Arial" pitchFamily="34" charset="0"/>
                <a:cs typeface="Arial" pitchFamily="34" charset="0"/>
              </a:defRPr>
            </a:lvl5pPr>
            <a:lvl6pPr marL="411480" algn="l" defTabSz="411480" rtl="0" eaLnBrk="1" fontAlgn="base" hangingPunct="1">
              <a:lnSpc>
                <a:spcPct val="90000"/>
              </a:lnSpc>
              <a:spcBef>
                <a:spcPct val="0"/>
              </a:spcBef>
              <a:spcAft>
                <a:spcPct val="0"/>
              </a:spcAft>
              <a:defRPr sz="1980">
                <a:solidFill>
                  <a:srgbClr val="042E5E"/>
                </a:solidFill>
                <a:latin typeface="Arial" pitchFamily="34" charset="0"/>
                <a:cs typeface="Arial" pitchFamily="34" charset="0"/>
              </a:defRPr>
            </a:lvl6pPr>
            <a:lvl7pPr marL="822960" algn="l" defTabSz="411480" rtl="0" eaLnBrk="1" fontAlgn="base" hangingPunct="1">
              <a:lnSpc>
                <a:spcPct val="90000"/>
              </a:lnSpc>
              <a:spcBef>
                <a:spcPct val="0"/>
              </a:spcBef>
              <a:spcAft>
                <a:spcPct val="0"/>
              </a:spcAft>
              <a:defRPr sz="1980">
                <a:solidFill>
                  <a:srgbClr val="042E5E"/>
                </a:solidFill>
                <a:latin typeface="Arial" pitchFamily="34" charset="0"/>
                <a:cs typeface="Arial" pitchFamily="34" charset="0"/>
              </a:defRPr>
            </a:lvl7pPr>
            <a:lvl8pPr marL="1234440" algn="l" defTabSz="411480" rtl="0" eaLnBrk="1" fontAlgn="base" hangingPunct="1">
              <a:lnSpc>
                <a:spcPct val="90000"/>
              </a:lnSpc>
              <a:spcBef>
                <a:spcPct val="0"/>
              </a:spcBef>
              <a:spcAft>
                <a:spcPct val="0"/>
              </a:spcAft>
              <a:defRPr sz="1980">
                <a:solidFill>
                  <a:srgbClr val="042E5E"/>
                </a:solidFill>
                <a:latin typeface="Arial" pitchFamily="34" charset="0"/>
                <a:cs typeface="Arial" pitchFamily="34" charset="0"/>
              </a:defRPr>
            </a:lvl8pPr>
            <a:lvl9pPr marL="1645920" algn="l" defTabSz="411480" rtl="0" eaLnBrk="1" fontAlgn="base" hangingPunct="1">
              <a:lnSpc>
                <a:spcPct val="90000"/>
              </a:lnSpc>
              <a:spcBef>
                <a:spcPct val="0"/>
              </a:spcBef>
              <a:spcAft>
                <a:spcPct val="0"/>
              </a:spcAft>
              <a:defRPr sz="1980">
                <a:solidFill>
                  <a:srgbClr val="042E5E"/>
                </a:solidFill>
                <a:latin typeface="Arial" pitchFamily="34" charset="0"/>
                <a:cs typeface="Arial" pitchFamily="34" charset="0"/>
              </a:defRPr>
            </a:lvl9pPr>
          </a:lstStyle>
          <a:p>
            <a:r>
              <a:rPr lang="en-US" sz="4000"/>
              <a:t>Midterms</a:t>
            </a:r>
          </a:p>
        </p:txBody>
      </p:sp>
      <p:sp>
        <p:nvSpPr>
          <p:cNvPr id="4" name="TextBox 3">
            <a:extLst>
              <a:ext uri="{FF2B5EF4-FFF2-40B4-BE49-F238E27FC236}">
                <a16:creationId xmlns:a16="http://schemas.microsoft.com/office/drawing/2014/main" id="{3440FAD1-76B5-B936-E0DF-C5E697EF12D1}"/>
              </a:ext>
            </a:extLst>
          </p:cNvPr>
          <p:cNvSpPr txBox="1"/>
          <p:nvPr/>
        </p:nvSpPr>
        <p:spPr>
          <a:xfrm>
            <a:off x="2336800" y="1686560"/>
            <a:ext cx="0" cy="0"/>
          </a:xfrm>
          <a:prstGeom prst="rect">
            <a:avLst/>
          </a:prstGeom>
        </p:spPr>
        <p:txBody>
          <a:bodyPr vert="horz" wrap="none" lIns="0" tIns="0" rIns="0" bIns="0" rtlCol="0">
            <a:noAutofit/>
          </a:bodyPr>
          <a:lstStyle/>
          <a:p>
            <a:pPr marL="0" indent="0" algn="l">
              <a:spcBef>
                <a:spcPts val="0"/>
              </a:spcBef>
              <a:spcAft>
                <a:spcPts val="600"/>
              </a:spcAft>
              <a:buFontTx/>
              <a:buNone/>
            </a:pPr>
            <a:endParaRPr lang="en-US" sz="1200" b="0" i="0">
              <a:solidFill>
                <a:schemeClr val="tx1"/>
              </a:solidFill>
              <a:latin typeface="Tenorite" pitchFamily="2" charset="0"/>
            </a:endParaRPr>
          </a:p>
        </p:txBody>
      </p:sp>
      <p:sp>
        <p:nvSpPr>
          <p:cNvPr id="2" name="Title 1">
            <a:extLst>
              <a:ext uri="{FF2B5EF4-FFF2-40B4-BE49-F238E27FC236}">
                <a16:creationId xmlns:a16="http://schemas.microsoft.com/office/drawing/2014/main" id="{0A318021-4219-83A7-5BE4-C2BD28451254}"/>
              </a:ext>
            </a:extLst>
          </p:cNvPr>
          <p:cNvSpPr>
            <a:spLocks noGrp="1"/>
          </p:cNvSpPr>
          <p:nvPr>
            <p:ph type="ctrTitle"/>
          </p:nvPr>
        </p:nvSpPr>
        <p:spPr>
          <a:xfrm>
            <a:off x="1172900" y="1906641"/>
            <a:ext cx="3978963" cy="560178"/>
          </a:xfrm>
        </p:spPr>
        <p:txBody>
          <a:bodyPr anchor="t"/>
          <a:lstStyle/>
          <a:p>
            <a:r>
              <a:rPr lang="en-US" sz="2000" dirty="0">
                <a:solidFill>
                  <a:schemeClr val="accent5"/>
                </a:solidFill>
                <a:latin typeface="Tenorite" pitchFamily="2" charset="0"/>
              </a:rPr>
              <a:t>Regarding Midterms</a:t>
            </a:r>
          </a:p>
        </p:txBody>
      </p:sp>
    </p:spTree>
    <p:extLst>
      <p:ext uri="{BB962C8B-B14F-4D97-AF65-F5344CB8AC3E}">
        <p14:creationId xmlns:p14="http://schemas.microsoft.com/office/powerpoint/2010/main" val="1699212167"/>
      </p:ext>
    </p:extLst>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698F3C-A5AA-8BD4-485C-3DDC98A923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BC0C16-4A32-09D9-C6A9-83A2D78C330A}"/>
              </a:ext>
            </a:extLst>
          </p:cNvPr>
          <p:cNvSpPr>
            <a:spLocks noGrp="1"/>
          </p:cNvSpPr>
          <p:nvPr>
            <p:ph type="title"/>
          </p:nvPr>
        </p:nvSpPr>
        <p:spPr>
          <a:xfrm>
            <a:off x="457199" y="544631"/>
            <a:ext cx="2445027" cy="1845484"/>
          </a:xfrm>
        </p:spPr>
        <p:txBody>
          <a:bodyPr/>
          <a:lstStyle/>
          <a:p>
            <a:r>
              <a:rPr lang="en-US">
                <a:solidFill>
                  <a:srgbClr val="B95826"/>
                </a:solidFill>
                <a:effectLst/>
              </a:rPr>
              <a:t>S&amp;P 500 Performance During the Presidential Cycle (1950–YTD)</a:t>
            </a:r>
          </a:p>
        </p:txBody>
      </p:sp>
      <p:sp>
        <p:nvSpPr>
          <p:cNvPr id="5" name="Footer Placeholder 4">
            <a:extLst>
              <a:ext uri="{FF2B5EF4-FFF2-40B4-BE49-F238E27FC236}">
                <a16:creationId xmlns:a16="http://schemas.microsoft.com/office/drawing/2014/main" id="{07F09CFC-317A-B17E-9F3A-7125CC5A3C69}"/>
              </a:ext>
            </a:extLst>
          </p:cNvPr>
          <p:cNvSpPr>
            <a:spLocks noGrp="1"/>
          </p:cNvSpPr>
          <p:nvPr>
            <p:ph type="ftr" sz="quarter" idx="11"/>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r>
              <a:rPr kumimoji="0" lang="en-US" sz="600" b="0" i="0" u="none" strike="noStrike" kern="1200" cap="none" spc="0" normalizeH="0" baseline="0" noProof="0">
                <a:ln>
                  <a:noFill/>
                </a:ln>
                <a:solidFill>
                  <a:srgbClr val="000000"/>
                </a:solidFill>
                <a:effectLst/>
                <a:uLnTx/>
                <a:uFillTx/>
                <a:latin typeface="Tenorite" pitchFamily="2" charset="0"/>
                <a:ea typeface="+mn-ea"/>
                <a:cs typeface="Arial" pitchFamily="34" charset="0"/>
              </a:rPr>
              <a:t>Member FINRA/SIPC</a:t>
            </a:r>
          </a:p>
        </p:txBody>
      </p:sp>
      <p:sp>
        <p:nvSpPr>
          <p:cNvPr id="4" name="TextBox 3">
            <a:extLst>
              <a:ext uri="{FF2B5EF4-FFF2-40B4-BE49-F238E27FC236}">
                <a16:creationId xmlns:a16="http://schemas.microsoft.com/office/drawing/2014/main" id="{1DC68E94-F99F-BBDA-A9DC-8C4CE5A639AE}"/>
              </a:ext>
            </a:extLst>
          </p:cNvPr>
          <p:cNvSpPr txBox="1"/>
          <p:nvPr/>
        </p:nvSpPr>
        <p:spPr>
          <a:xfrm>
            <a:off x="457199" y="3352374"/>
            <a:ext cx="2092714" cy="1246495"/>
          </a:xfrm>
          <a:prstGeom prst="rect">
            <a:avLst/>
          </a:prstGeom>
          <a:noFill/>
        </p:spPr>
        <p:txBody>
          <a:bodyPr wrap="square" lIns="0" tIns="0" rIns="0" bIns="0" rtlCol="0" anchor="b" anchorCtr="0">
            <a:spAutoFit/>
          </a:bodyPr>
          <a:lstStyle/>
          <a:p>
            <a:pPr lvl="0">
              <a:defRPr/>
            </a:pPr>
            <a:r>
              <a:rPr kumimoji="0" lang="en-US" sz="900" b="0" i="0" u="none" strike="noStrike" kern="1200" cap="none" spc="0" normalizeH="0" baseline="0" noProof="0" dirty="0">
                <a:ln>
                  <a:noFill/>
                </a:ln>
                <a:solidFill>
                  <a:srgbClr val="000000"/>
                </a:solidFill>
                <a:effectLst/>
                <a:uLnTx/>
                <a:uFillTx/>
                <a:latin typeface="Tenorite" pitchFamily="2" charset="0"/>
                <a:ea typeface="+mn-ea"/>
                <a:cs typeface="Arial" pitchFamily="34" charset="0"/>
              </a:rPr>
              <a:t>Source: LPL Research, </a:t>
            </a:r>
            <a:r>
              <a:rPr lang="en-US" sz="900" dirty="0">
                <a:solidFill>
                  <a:srgbClr val="000000"/>
                </a:solidFill>
                <a:latin typeface="Tenorite" pitchFamily="2" charset="0"/>
              </a:rPr>
              <a:t>Bloomberg 11/05/25</a:t>
            </a:r>
            <a:r>
              <a:rPr kumimoji="0" lang="en-US" sz="900" b="0" i="0" u="none" strike="noStrike" kern="1200" cap="none" spc="0" normalizeH="0" baseline="0" noProof="0" dirty="0">
                <a:ln>
                  <a:noFill/>
                </a:ln>
                <a:solidFill>
                  <a:srgbClr val="000000"/>
                </a:solidFill>
                <a:effectLst/>
                <a:uLnTx/>
                <a:uFillTx/>
                <a:latin typeface="Tenorite" pitchFamily="2" charset="0"/>
                <a:ea typeface="+mn-ea"/>
                <a:cs typeface="Arial" pitchFamily="34" charset="0"/>
              </a:rPr>
              <a:t>. All indexes are unmanaged and cannot be invested in directly. </a:t>
            </a:r>
            <a:r>
              <a:rPr lang="en-US" sz="900" dirty="0">
                <a:solidFill>
                  <a:srgbClr val="000000"/>
                </a:solidFill>
                <a:latin typeface="Tenorite" pitchFamily="2" charset="0"/>
              </a:rPr>
              <a:t>Past performance is no guarantee of future results. The modern design of the S&amp;P 500 stock index was first launched in 1957. Performance back to 1950 incorporates the performance of the predecessor index, the S&amp;P 90.</a:t>
            </a:r>
            <a:endParaRPr kumimoji="0" lang="en-US" sz="900" b="0" i="0" u="none" strike="noStrike" kern="1200" cap="none" spc="0" normalizeH="0" baseline="0" noProof="0" dirty="0">
              <a:ln>
                <a:noFill/>
              </a:ln>
              <a:solidFill>
                <a:srgbClr val="000000"/>
              </a:solidFill>
              <a:effectLst/>
              <a:uLnTx/>
              <a:uFillTx/>
              <a:latin typeface="Tenorite" pitchFamily="2" charset="0"/>
              <a:ea typeface="+mn-ea"/>
              <a:cs typeface="Arial" pitchFamily="34" charset="0"/>
            </a:endParaRPr>
          </a:p>
        </p:txBody>
      </p:sp>
      <p:pic>
        <p:nvPicPr>
          <p:cNvPr id="3" name="Picture 2">
            <a:extLst>
              <a:ext uri="{FF2B5EF4-FFF2-40B4-BE49-F238E27FC236}">
                <a16:creationId xmlns:a16="http://schemas.microsoft.com/office/drawing/2014/main" id="{C189FEFB-7EFD-1A51-86D5-F3DDA4991B19}"/>
              </a:ext>
            </a:extLst>
          </p:cNvPr>
          <p:cNvPicPr>
            <a:picLocks noChangeAspect="1"/>
          </p:cNvPicPr>
          <p:nvPr/>
        </p:nvPicPr>
        <p:blipFill>
          <a:blip r:embed="rId3"/>
          <a:srcRect/>
          <a:stretch/>
        </p:blipFill>
        <p:spPr>
          <a:xfrm>
            <a:off x="2971801" y="544631"/>
            <a:ext cx="5715000" cy="4114800"/>
          </a:xfrm>
          <a:prstGeom prst="rect">
            <a:avLst/>
          </a:prstGeom>
        </p:spPr>
      </p:pic>
    </p:spTree>
    <p:extLst>
      <p:ext uri="{BB962C8B-B14F-4D97-AF65-F5344CB8AC3E}">
        <p14:creationId xmlns:p14="http://schemas.microsoft.com/office/powerpoint/2010/main" val="1156798325"/>
      </p:ext>
    </p:extLst>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E4422-E5F4-6739-4D49-D0B674E569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758007-A719-7C2D-3617-67A6EB4D202D}"/>
              </a:ext>
            </a:extLst>
          </p:cNvPr>
          <p:cNvSpPr>
            <a:spLocks noGrp="1"/>
          </p:cNvSpPr>
          <p:nvPr>
            <p:ph type="ctrTitle"/>
          </p:nvPr>
        </p:nvSpPr>
        <p:spPr>
          <a:xfrm>
            <a:off x="1172900" y="1921630"/>
            <a:ext cx="3978963" cy="1039683"/>
          </a:xfrm>
        </p:spPr>
        <p:txBody>
          <a:bodyPr anchor="t"/>
          <a:lstStyle/>
          <a:p>
            <a:r>
              <a:rPr lang="en-US" sz="2000">
                <a:solidFill>
                  <a:schemeClr val="accent5"/>
                </a:solidFill>
                <a:latin typeface="Tenorite" pitchFamily="2" charset="0"/>
              </a:rPr>
              <a:t>Navigating Neutral </a:t>
            </a:r>
          </a:p>
        </p:txBody>
      </p:sp>
      <p:sp>
        <p:nvSpPr>
          <p:cNvPr id="3" name="Title 1">
            <a:extLst>
              <a:ext uri="{FF2B5EF4-FFF2-40B4-BE49-F238E27FC236}">
                <a16:creationId xmlns:a16="http://schemas.microsoft.com/office/drawing/2014/main" id="{F75DCC4F-E884-FD53-B32B-CE479523454E}"/>
              </a:ext>
            </a:extLst>
          </p:cNvPr>
          <p:cNvSpPr txBox="1">
            <a:spLocks/>
          </p:cNvSpPr>
          <p:nvPr/>
        </p:nvSpPr>
        <p:spPr>
          <a:xfrm>
            <a:off x="1172900" y="740303"/>
            <a:ext cx="5437734" cy="834498"/>
          </a:xfrm>
          <a:prstGeom prst="rect">
            <a:avLst/>
          </a:prstGeom>
        </p:spPr>
        <p:txBody>
          <a:bodyPr vert="horz" lIns="0" tIns="0" rIns="0" bIns="0" rtlCol="0" anchor="b" anchorCtr="0">
            <a:noAutofit/>
          </a:bodyPr>
          <a:lstStyle>
            <a:lvl1pPr algn="l" defTabSz="411480" rtl="0" eaLnBrk="1" fontAlgn="base" hangingPunct="1">
              <a:lnSpc>
                <a:spcPct val="100000"/>
              </a:lnSpc>
              <a:spcBef>
                <a:spcPct val="0"/>
              </a:spcBef>
              <a:spcAft>
                <a:spcPct val="0"/>
              </a:spcAft>
              <a:defRPr sz="3200" b="0" i="0" kern="1200" cap="none" baseline="0">
                <a:solidFill>
                  <a:schemeClr val="accent6"/>
                </a:solidFill>
                <a:latin typeface="Georgia" panose="02040502050405020303" pitchFamily="18" charset="0"/>
                <a:ea typeface="+mj-ea"/>
                <a:cs typeface="Arial" panose="020B0604020202020204" pitchFamily="34" charset="0"/>
              </a:defRPr>
            </a:lvl1pPr>
            <a:lvl2pPr algn="l" defTabSz="411480" rtl="0" eaLnBrk="1" fontAlgn="base" hangingPunct="1">
              <a:lnSpc>
                <a:spcPct val="90000"/>
              </a:lnSpc>
              <a:spcBef>
                <a:spcPct val="0"/>
              </a:spcBef>
              <a:spcAft>
                <a:spcPct val="0"/>
              </a:spcAft>
              <a:defRPr sz="1980">
                <a:solidFill>
                  <a:srgbClr val="042E5E"/>
                </a:solidFill>
                <a:latin typeface="Arial" pitchFamily="34" charset="0"/>
                <a:cs typeface="Arial" pitchFamily="34" charset="0"/>
              </a:defRPr>
            </a:lvl2pPr>
            <a:lvl3pPr algn="l" defTabSz="411480" rtl="0" eaLnBrk="1" fontAlgn="base" hangingPunct="1">
              <a:lnSpc>
                <a:spcPct val="90000"/>
              </a:lnSpc>
              <a:spcBef>
                <a:spcPct val="0"/>
              </a:spcBef>
              <a:spcAft>
                <a:spcPct val="0"/>
              </a:spcAft>
              <a:defRPr sz="1980">
                <a:solidFill>
                  <a:srgbClr val="042E5E"/>
                </a:solidFill>
                <a:latin typeface="Arial" pitchFamily="34" charset="0"/>
                <a:cs typeface="Arial" pitchFamily="34" charset="0"/>
              </a:defRPr>
            </a:lvl3pPr>
            <a:lvl4pPr algn="l" defTabSz="411480" rtl="0" eaLnBrk="1" fontAlgn="base" hangingPunct="1">
              <a:lnSpc>
                <a:spcPct val="90000"/>
              </a:lnSpc>
              <a:spcBef>
                <a:spcPct val="0"/>
              </a:spcBef>
              <a:spcAft>
                <a:spcPct val="0"/>
              </a:spcAft>
              <a:defRPr sz="1980">
                <a:solidFill>
                  <a:srgbClr val="042E5E"/>
                </a:solidFill>
                <a:latin typeface="Arial" pitchFamily="34" charset="0"/>
                <a:cs typeface="Arial" pitchFamily="34" charset="0"/>
              </a:defRPr>
            </a:lvl4pPr>
            <a:lvl5pPr algn="l" defTabSz="411480" rtl="0" eaLnBrk="1" fontAlgn="base" hangingPunct="1">
              <a:lnSpc>
                <a:spcPct val="90000"/>
              </a:lnSpc>
              <a:spcBef>
                <a:spcPct val="0"/>
              </a:spcBef>
              <a:spcAft>
                <a:spcPct val="0"/>
              </a:spcAft>
              <a:defRPr sz="1980">
                <a:solidFill>
                  <a:srgbClr val="042E5E"/>
                </a:solidFill>
                <a:latin typeface="Arial" pitchFamily="34" charset="0"/>
                <a:cs typeface="Arial" pitchFamily="34" charset="0"/>
              </a:defRPr>
            </a:lvl5pPr>
            <a:lvl6pPr marL="411480" algn="l" defTabSz="411480" rtl="0" eaLnBrk="1" fontAlgn="base" hangingPunct="1">
              <a:lnSpc>
                <a:spcPct val="90000"/>
              </a:lnSpc>
              <a:spcBef>
                <a:spcPct val="0"/>
              </a:spcBef>
              <a:spcAft>
                <a:spcPct val="0"/>
              </a:spcAft>
              <a:defRPr sz="1980">
                <a:solidFill>
                  <a:srgbClr val="042E5E"/>
                </a:solidFill>
                <a:latin typeface="Arial" pitchFamily="34" charset="0"/>
                <a:cs typeface="Arial" pitchFamily="34" charset="0"/>
              </a:defRPr>
            </a:lvl6pPr>
            <a:lvl7pPr marL="822960" algn="l" defTabSz="411480" rtl="0" eaLnBrk="1" fontAlgn="base" hangingPunct="1">
              <a:lnSpc>
                <a:spcPct val="90000"/>
              </a:lnSpc>
              <a:spcBef>
                <a:spcPct val="0"/>
              </a:spcBef>
              <a:spcAft>
                <a:spcPct val="0"/>
              </a:spcAft>
              <a:defRPr sz="1980">
                <a:solidFill>
                  <a:srgbClr val="042E5E"/>
                </a:solidFill>
                <a:latin typeface="Arial" pitchFamily="34" charset="0"/>
                <a:cs typeface="Arial" pitchFamily="34" charset="0"/>
              </a:defRPr>
            </a:lvl7pPr>
            <a:lvl8pPr marL="1234440" algn="l" defTabSz="411480" rtl="0" eaLnBrk="1" fontAlgn="base" hangingPunct="1">
              <a:lnSpc>
                <a:spcPct val="90000"/>
              </a:lnSpc>
              <a:spcBef>
                <a:spcPct val="0"/>
              </a:spcBef>
              <a:spcAft>
                <a:spcPct val="0"/>
              </a:spcAft>
              <a:defRPr sz="1980">
                <a:solidFill>
                  <a:srgbClr val="042E5E"/>
                </a:solidFill>
                <a:latin typeface="Arial" pitchFamily="34" charset="0"/>
                <a:cs typeface="Arial" pitchFamily="34" charset="0"/>
              </a:defRPr>
            </a:lvl8pPr>
            <a:lvl9pPr marL="1645920" algn="l" defTabSz="411480" rtl="0" eaLnBrk="1" fontAlgn="base" hangingPunct="1">
              <a:lnSpc>
                <a:spcPct val="90000"/>
              </a:lnSpc>
              <a:spcBef>
                <a:spcPct val="0"/>
              </a:spcBef>
              <a:spcAft>
                <a:spcPct val="0"/>
              </a:spcAft>
              <a:defRPr sz="1980">
                <a:solidFill>
                  <a:srgbClr val="042E5E"/>
                </a:solidFill>
                <a:latin typeface="Arial" pitchFamily="34" charset="0"/>
                <a:cs typeface="Arial" pitchFamily="34" charset="0"/>
              </a:defRPr>
            </a:lvl9pPr>
          </a:lstStyle>
          <a:p>
            <a:r>
              <a:rPr lang="en-US" sz="4000"/>
              <a:t>Bonds</a:t>
            </a:r>
          </a:p>
        </p:txBody>
      </p:sp>
      <p:sp>
        <p:nvSpPr>
          <p:cNvPr id="4" name="TextBox 3">
            <a:extLst>
              <a:ext uri="{FF2B5EF4-FFF2-40B4-BE49-F238E27FC236}">
                <a16:creationId xmlns:a16="http://schemas.microsoft.com/office/drawing/2014/main" id="{30C5C2C1-11C1-DE1F-C144-8BCE9EF6FE95}"/>
              </a:ext>
            </a:extLst>
          </p:cNvPr>
          <p:cNvSpPr txBox="1"/>
          <p:nvPr/>
        </p:nvSpPr>
        <p:spPr>
          <a:xfrm>
            <a:off x="2336800" y="1686560"/>
            <a:ext cx="0" cy="0"/>
          </a:xfrm>
          <a:prstGeom prst="rect">
            <a:avLst/>
          </a:prstGeom>
        </p:spPr>
        <p:txBody>
          <a:bodyPr vert="horz" wrap="none" lIns="0" tIns="0" rIns="0" bIns="0" rtlCol="0">
            <a:noAutofit/>
          </a:bodyPr>
          <a:lstStyle/>
          <a:p>
            <a:pPr marL="0" indent="0" algn="l">
              <a:spcBef>
                <a:spcPts val="0"/>
              </a:spcBef>
              <a:spcAft>
                <a:spcPts val="600"/>
              </a:spcAft>
              <a:buFontTx/>
              <a:buNone/>
            </a:pPr>
            <a:endParaRPr lang="en-US" sz="1200" b="0" i="0">
              <a:solidFill>
                <a:schemeClr val="tx1"/>
              </a:solidFill>
              <a:latin typeface="Tenorite" pitchFamily="2" charset="0"/>
            </a:endParaRPr>
          </a:p>
        </p:txBody>
      </p:sp>
    </p:spTree>
    <p:extLst>
      <p:ext uri="{BB962C8B-B14F-4D97-AF65-F5344CB8AC3E}">
        <p14:creationId xmlns:p14="http://schemas.microsoft.com/office/powerpoint/2010/main" val="1533267890"/>
      </p:ext>
    </p:extLst>
  </p:cSld>
  <p:clrMapOvr>
    <a:masterClrMapping/>
  </p:clrMapOvr>
  <p:transition spd="med">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60A75-03E5-5944-B4E0-A08656D70136}"/>
              </a:ext>
            </a:extLst>
          </p:cNvPr>
          <p:cNvSpPr>
            <a:spLocks noGrp="1"/>
          </p:cNvSpPr>
          <p:nvPr>
            <p:ph type="title"/>
          </p:nvPr>
        </p:nvSpPr>
        <p:spPr>
          <a:xfrm>
            <a:off x="457199" y="544631"/>
            <a:ext cx="2286001" cy="2027119"/>
          </a:xfrm>
        </p:spPr>
        <p:txBody>
          <a:bodyPr/>
          <a:lstStyle/>
          <a:p>
            <a:r>
              <a:rPr lang="en-US" dirty="0">
                <a:solidFill>
                  <a:srgbClr val="B95826"/>
                </a:solidFill>
                <a:effectLst/>
              </a:rPr>
              <a:t>10-Year Treasury Is Highly Correlated to </a:t>
            </a:r>
            <a:br>
              <a:rPr lang="en-US" dirty="0">
                <a:solidFill>
                  <a:srgbClr val="B95826"/>
                </a:solidFill>
                <a:effectLst/>
              </a:rPr>
            </a:br>
            <a:r>
              <a:rPr lang="en-US" dirty="0">
                <a:solidFill>
                  <a:srgbClr val="B95826"/>
                </a:solidFill>
                <a:effectLst/>
              </a:rPr>
              <a:t>the Expected </a:t>
            </a:r>
            <a:br>
              <a:rPr lang="en-US" dirty="0">
                <a:solidFill>
                  <a:srgbClr val="B95826"/>
                </a:solidFill>
                <a:effectLst/>
              </a:rPr>
            </a:br>
            <a:r>
              <a:rPr lang="en-US" dirty="0">
                <a:solidFill>
                  <a:srgbClr val="B95826"/>
                </a:solidFill>
                <a:effectLst/>
              </a:rPr>
              <a:t>Fed Funds </a:t>
            </a:r>
            <a:br>
              <a:rPr lang="en-US" dirty="0">
                <a:solidFill>
                  <a:srgbClr val="B95826"/>
                </a:solidFill>
                <a:effectLst/>
              </a:rPr>
            </a:br>
            <a:r>
              <a:rPr lang="en-US" dirty="0">
                <a:solidFill>
                  <a:srgbClr val="B95826"/>
                </a:solidFill>
                <a:effectLst/>
              </a:rPr>
              <a:t>Trough Rate</a:t>
            </a:r>
          </a:p>
        </p:txBody>
      </p:sp>
      <p:sp>
        <p:nvSpPr>
          <p:cNvPr id="5" name="Footer Placeholder 4">
            <a:extLst>
              <a:ext uri="{FF2B5EF4-FFF2-40B4-BE49-F238E27FC236}">
                <a16:creationId xmlns:a16="http://schemas.microsoft.com/office/drawing/2014/main" id="{0A5B176D-5E9B-8D39-18BB-455229CFD3DC}"/>
              </a:ext>
            </a:extLst>
          </p:cNvPr>
          <p:cNvSpPr>
            <a:spLocks noGrp="1"/>
          </p:cNvSpPr>
          <p:nvPr>
            <p:ph type="ftr" sz="quarter" idx="11"/>
          </p:nvPr>
        </p:nvSpPr>
        <p:spPr/>
        <p:txBody>
          <a:bodyPr/>
          <a:lstStyle/>
          <a:p>
            <a:r>
              <a:rPr lang="en-US"/>
              <a:t>Member FINRA/SIPC</a:t>
            </a:r>
          </a:p>
        </p:txBody>
      </p:sp>
      <p:sp>
        <p:nvSpPr>
          <p:cNvPr id="4" name="TextBox 3">
            <a:extLst>
              <a:ext uri="{FF2B5EF4-FFF2-40B4-BE49-F238E27FC236}">
                <a16:creationId xmlns:a16="http://schemas.microsoft.com/office/drawing/2014/main" id="{974E2C33-72F7-3448-B5FC-AD04C911AE59}"/>
              </a:ext>
            </a:extLst>
          </p:cNvPr>
          <p:cNvSpPr txBox="1"/>
          <p:nvPr/>
        </p:nvSpPr>
        <p:spPr>
          <a:xfrm>
            <a:off x="457198" y="4243933"/>
            <a:ext cx="2003500" cy="415498"/>
          </a:xfrm>
          <a:prstGeom prst="rect">
            <a:avLst/>
          </a:prstGeom>
          <a:noFill/>
        </p:spPr>
        <p:txBody>
          <a:bodyPr wrap="square" lIns="0" tIns="0" rIns="0" bIns="0" rtlCol="0" anchor="b" anchorCtr="0">
            <a:spAutoFit/>
          </a:bodyPr>
          <a:lstStyle/>
          <a:p>
            <a:r>
              <a:rPr lang="en-US" sz="900" dirty="0">
                <a:effectLst/>
                <a:latin typeface="Tenorite" pitchFamily="2" charset="0"/>
              </a:rPr>
              <a:t>Source: LPL Research, Bloomberg, 10/31/25. Past performance is no guarantee of future results.</a:t>
            </a:r>
          </a:p>
        </p:txBody>
      </p:sp>
      <p:pic>
        <p:nvPicPr>
          <p:cNvPr id="3" name="Picture 2">
            <a:extLst>
              <a:ext uri="{FF2B5EF4-FFF2-40B4-BE49-F238E27FC236}">
                <a16:creationId xmlns:a16="http://schemas.microsoft.com/office/drawing/2014/main" id="{0FB2DC82-8179-13DB-4E52-EF93F32FA1C7}"/>
              </a:ext>
            </a:extLst>
          </p:cNvPr>
          <p:cNvPicPr>
            <a:picLocks noChangeAspect="1"/>
          </p:cNvPicPr>
          <p:nvPr/>
        </p:nvPicPr>
        <p:blipFill>
          <a:blip r:embed="rId3"/>
          <a:srcRect/>
          <a:stretch/>
        </p:blipFill>
        <p:spPr>
          <a:xfrm>
            <a:off x="2971801" y="544631"/>
            <a:ext cx="5715000" cy="4114800"/>
          </a:xfrm>
          <a:prstGeom prst="rect">
            <a:avLst/>
          </a:prstGeom>
        </p:spPr>
      </p:pic>
    </p:spTree>
    <p:extLst>
      <p:ext uri="{BB962C8B-B14F-4D97-AF65-F5344CB8AC3E}">
        <p14:creationId xmlns:p14="http://schemas.microsoft.com/office/powerpoint/2010/main" val="3749804170"/>
      </p:ext>
    </p:extLst>
  </p:cSld>
  <p:clrMapOvr>
    <a:masterClrMapping/>
  </p:clrMapOvr>
  <p:transition spd="med">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60A75-03E5-5944-B4E0-A08656D70136}"/>
              </a:ext>
            </a:extLst>
          </p:cNvPr>
          <p:cNvSpPr>
            <a:spLocks noGrp="1"/>
          </p:cNvSpPr>
          <p:nvPr>
            <p:ph type="title"/>
          </p:nvPr>
        </p:nvSpPr>
        <p:spPr>
          <a:xfrm>
            <a:off x="457199" y="544631"/>
            <a:ext cx="2286001" cy="2027119"/>
          </a:xfrm>
        </p:spPr>
        <p:txBody>
          <a:bodyPr/>
          <a:lstStyle/>
          <a:p>
            <a:r>
              <a:rPr lang="en-US">
                <a:solidFill>
                  <a:srgbClr val="B95826"/>
                </a:solidFill>
                <a:effectLst/>
              </a:rPr>
              <a:t>Spreads for Most Credit Markets Remain Below Long-Term Averages</a:t>
            </a:r>
          </a:p>
        </p:txBody>
      </p:sp>
      <p:sp>
        <p:nvSpPr>
          <p:cNvPr id="5" name="Footer Placeholder 4">
            <a:extLst>
              <a:ext uri="{FF2B5EF4-FFF2-40B4-BE49-F238E27FC236}">
                <a16:creationId xmlns:a16="http://schemas.microsoft.com/office/drawing/2014/main" id="{0A5B176D-5E9B-8D39-18BB-455229CFD3DC}"/>
              </a:ext>
            </a:extLst>
          </p:cNvPr>
          <p:cNvSpPr>
            <a:spLocks noGrp="1"/>
          </p:cNvSpPr>
          <p:nvPr>
            <p:ph type="ftr" sz="quarter" idx="11"/>
          </p:nvPr>
        </p:nvSpPr>
        <p:spPr/>
        <p:txBody>
          <a:bodyPr/>
          <a:lstStyle/>
          <a:p>
            <a:r>
              <a:rPr lang="en-US"/>
              <a:t>Member FINRA/SIPC</a:t>
            </a:r>
          </a:p>
        </p:txBody>
      </p:sp>
      <p:sp>
        <p:nvSpPr>
          <p:cNvPr id="4" name="TextBox 3">
            <a:extLst>
              <a:ext uri="{FF2B5EF4-FFF2-40B4-BE49-F238E27FC236}">
                <a16:creationId xmlns:a16="http://schemas.microsoft.com/office/drawing/2014/main" id="{974E2C33-72F7-3448-B5FC-AD04C911AE59}"/>
              </a:ext>
            </a:extLst>
          </p:cNvPr>
          <p:cNvSpPr txBox="1"/>
          <p:nvPr/>
        </p:nvSpPr>
        <p:spPr>
          <a:xfrm>
            <a:off x="457198" y="3966934"/>
            <a:ext cx="2003500" cy="692497"/>
          </a:xfrm>
          <a:prstGeom prst="rect">
            <a:avLst/>
          </a:prstGeom>
          <a:noFill/>
        </p:spPr>
        <p:txBody>
          <a:bodyPr wrap="square" lIns="0" tIns="0" rIns="0" bIns="0" rtlCol="0" anchor="b" anchorCtr="0">
            <a:spAutoFit/>
          </a:bodyPr>
          <a:lstStyle/>
          <a:p>
            <a:r>
              <a:rPr lang="en-US" sz="900" dirty="0">
                <a:effectLst/>
                <a:latin typeface="Tenorite" pitchFamily="2" charset="0"/>
              </a:rPr>
              <a:t>Source: LPL Research, Bloomberg, 10/31/25.</a:t>
            </a:r>
            <a:r>
              <a:rPr lang="en-US" sz="900" dirty="0">
                <a:latin typeface="Tenorite" pitchFamily="2" charset="0"/>
              </a:rPr>
              <a:t> All indexes are unmanaged and cannot be invested into directly. </a:t>
            </a:r>
            <a:r>
              <a:rPr lang="en-US" sz="900" dirty="0">
                <a:effectLst/>
                <a:latin typeface="Tenorite" pitchFamily="2" charset="0"/>
              </a:rPr>
              <a:t>Past performance is no guarantee of future results. </a:t>
            </a:r>
          </a:p>
        </p:txBody>
      </p:sp>
      <p:pic>
        <p:nvPicPr>
          <p:cNvPr id="3" name="Picture 2">
            <a:extLst>
              <a:ext uri="{FF2B5EF4-FFF2-40B4-BE49-F238E27FC236}">
                <a16:creationId xmlns:a16="http://schemas.microsoft.com/office/drawing/2014/main" id="{E0F89103-BAB3-3372-7AAD-145D9DB0A282}"/>
              </a:ext>
            </a:extLst>
          </p:cNvPr>
          <p:cNvPicPr>
            <a:picLocks noChangeAspect="1"/>
          </p:cNvPicPr>
          <p:nvPr/>
        </p:nvPicPr>
        <p:blipFill>
          <a:blip r:embed="rId3"/>
          <a:srcRect/>
          <a:stretch/>
        </p:blipFill>
        <p:spPr>
          <a:xfrm>
            <a:off x="2971801" y="544631"/>
            <a:ext cx="5715000" cy="4114800"/>
          </a:xfrm>
          <a:prstGeom prst="rect">
            <a:avLst/>
          </a:prstGeom>
        </p:spPr>
      </p:pic>
    </p:spTree>
    <p:extLst>
      <p:ext uri="{BB962C8B-B14F-4D97-AF65-F5344CB8AC3E}">
        <p14:creationId xmlns:p14="http://schemas.microsoft.com/office/powerpoint/2010/main" val="1652439347"/>
      </p:ext>
    </p:extLst>
  </p:cSld>
  <p:clrMapOvr>
    <a:masterClrMapping/>
  </p:clrMapOvr>
  <p:transition spd="med">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0AB099-211F-EC57-43BB-081AA6536B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480DDE-AA1C-9E54-083D-919FD16DB1D7}"/>
              </a:ext>
            </a:extLst>
          </p:cNvPr>
          <p:cNvSpPr>
            <a:spLocks noGrp="1"/>
          </p:cNvSpPr>
          <p:nvPr>
            <p:ph type="title"/>
          </p:nvPr>
        </p:nvSpPr>
        <p:spPr>
          <a:xfrm>
            <a:off x="457199" y="544631"/>
            <a:ext cx="2286001" cy="2027119"/>
          </a:xfrm>
        </p:spPr>
        <p:txBody>
          <a:bodyPr/>
          <a:lstStyle/>
          <a:p>
            <a:r>
              <a:rPr lang="en-US">
                <a:solidFill>
                  <a:srgbClr val="B95826"/>
                </a:solidFill>
                <a:effectLst/>
              </a:rPr>
              <a:t>Hypothetical Returns: Interest Rate Scenario Analysis</a:t>
            </a:r>
          </a:p>
        </p:txBody>
      </p:sp>
      <p:sp>
        <p:nvSpPr>
          <p:cNvPr id="5" name="Footer Placeholder 4">
            <a:extLst>
              <a:ext uri="{FF2B5EF4-FFF2-40B4-BE49-F238E27FC236}">
                <a16:creationId xmlns:a16="http://schemas.microsoft.com/office/drawing/2014/main" id="{EAB36745-ED64-0D2F-4591-B6416D366EED}"/>
              </a:ext>
            </a:extLst>
          </p:cNvPr>
          <p:cNvSpPr>
            <a:spLocks noGrp="1"/>
          </p:cNvSpPr>
          <p:nvPr>
            <p:ph type="ftr" sz="quarter" idx="11"/>
          </p:nvPr>
        </p:nvSpPr>
        <p:spPr/>
        <p:txBody>
          <a:bodyPr/>
          <a:lstStyle/>
          <a:p>
            <a:r>
              <a:rPr lang="en-US"/>
              <a:t>Member FINRA/SIPC</a:t>
            </a:r>
          </a:p>
        </p:txBody>
      </p:sp>
      <p:sp>
        <p:nvSpPr>
          <p:cNvPr id="4" name="TextBox 3">
            <a:extLst>
              <a:ext uri="{FF2B5EF4-FFF2-40B4-BE49-F238E27FC236}">
                <a16:creationId xmlns:a16="http://schemas.microsoft.com/office/drawing/2014/main" id="{FDBF98C3-0ADC-28C8-8F0A-262D0286671C}"/>
              </a:ext>
            </a:extLst>
          </p:cNvPr>
          <p:cNvSpPr txBox="1"/>
          <p:nvPr/>
        </p:nvSpPr>
        <p:spPr>
          <a:xfrm>
            <a:off x="457198" y="2659877"/>
            <a:ext cx="2003500" cy="1938992"/>
          </a:xfrm>
          <a:prstGeom prst="rect">
            <a:avLst/>
          </a:prstGeom>
          <a:noFill/>
        </p:spPr>
        <p:txBody>
          <a:bodyPr wrap="square" lIns="0" tIns="0" rIns="0" bIns="0" rtlCol="0" anchor="b" anchorCtr="0">
            <a:spAutoFit/>
          </a:bodyPr>
          <a:lstStyle/>
          <a:p>
            <a:r>
              <a:rPr lang="en-US" sz="900" dirty="0">
                <a:latin typeface="Tenorite" pitchFamily="2" charset="0"/>
              </a:rPr>
              <a:t>*Assumes 3% default rate and 40% recovery rate</a:t>
            </a:r>
          </a:p>
          <a:p>
            <a:r>
              <a:rPr lang="en-US" sz="900" dirty="0">
                <a:latin typeface="Tenorite" pitchFamily="2" charset="0"/>
              </a:rPr>
              <a:t>** Assumes 2% default rate and 50% recovery rate</a:t>
            </a:r>
          </a:p>
          <a:p>
            <a:r>
              <a:rPr lang="en-US" sz="900" dirty="0">
                <a:latin typeface="Tenorite" pitchFamily="2" charset="0"/>
              </a:rPr>
              <a:t>^ Assumes 5% default rate and 40% recovery rate</a:t>
            </a:r>
          </a:p>
          <a:p>
            <a:r>
              <a:rPr lang="en-US" sz="900" dirty="0">
                <a:effectLst/>
                <a:latin typeface="Tenorite" pitchFamily="2" charset="0"/>
              </a:rPr>
              <a:t>Source: LPL Research, Bloomberg, 10/31/25.</a:t>
            </a:r>
            <a:r>
              <a:rPr lang="en-US" sz="900" dirty="0">
                <a:latin typeface="Tenorite" pitchFamily="2" charset="0"/>
              </a:rPr>
              <a:t> All indexes are unmanaged and cannot be invested into directly. </a:t>
            </a:r>
            <a:r>
              <a:rPr lang="en-US" sz="900" dirty="0">
                <a:effectLst/>
                <a:latin typeface="Tenorite" pitchFamily="2" charset="0"/>
              </a:rPr>
              <a:t>Past performance is no guarantee of future results. This is a hypothetical example and is not representative of any specific investment. Your results may vary.</a:t>
            </a:r>
          </a:p>
        </p:txBody>
      </p:sp>
      <p:pic>
        <p:nvPicPr>
          <p:cNvPr id="7" name="Picture 6" descr="A screen shot of a chart&#10;&#10;AI-generated content may be incorrect.">
            <a:extLst>
              <a:ext uri="{FF2B5EF4-FFF2-40B4-BE49-F238E27FC236}">
                <a16:creationId xmlns:a16="http://schemas.microsoft.com/office/drawing/2014/main" id="{A2889B5D-D63F-538C-94CB-2B1656CF33AB}"/>
              </a:ext>
            </a:extLst>
          </p:cNvPr>
          <p:cNvPicPr>
            <a:picLocks noChangeAspect="1"/>
          </p:cNvPicPr>
          <p:nvPr/>
        </p:nvPicPr>
        <p:blipFill>
          <a:blip r:embed="rId3"/>
          <a:stretch>
            <a:fillRect/>
          </a:stretch>
        </p:blipFill>
        <p:spPr>
          <a:xfrm>
            <a:off x="2743200" y="484061"/>
            <a:ext cx="5715012" cy="4114808"/>
          </a:xfrm>
          <a:prstGeom prst="rect">
            <a:avLst/>
          </a:prstGeom>
        </p:spPr>
      </p:pic>
    </p:spTree>
    <p:extLst>
      <p:ext uri="{BB962C8B-B14F-4D97-AF65-F5344CB8AC3E}">
        <p14:creationId xmlns:p14="http://schemas.microsoft.com/office/powerpoint/2010/main" val="491948610"/>
      </p:ext>
    </p:extLst>
  </p:cSld>
  <p:clrMapOvr>
    <a:masterClrMapping/>
  </p:clrMapOvr>
  <p:transition spd="med">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93E1DD-279D-E749-8B57-FA4DDA9E5E9F}"/>
              </a:ext>
            </a:extLst>
          </p:cNvPr>
          <p:cNvSpPr>
            <a:spLocks noGrp="1"/>
          </p:cNvSpPr>
          <p:nvPr>
            <p:ph type="ctrTitle"/>
          </p:nvPr>
        </p:nvSpPr>
        <p:spPr>
          <a:xfrm>
            <a:off x="1172900" y="1906641"/>
            <a:ext cx="5033028" cy="560178"/>
          </a:xfrm>
        </p:spPr>
        <p:txBody>
          <a:bodyPr anchor="t"/>
          <a:lstStyle/>
          <a:p>
            <a:r>
              <a:rPr lang="en-US" sz="2000" dirty="0">
                <a:solidFill>
                  <a:schemeClr val="accent5"/>
                </a:solidFill>
                <a:latin typeface="Tenorite" pitchFamily="2" charset="0"/>
              </a:rPr>
              <a:t>Seeking Resilience Through Alts</a:t>
            </a:r>
          </a:p>
        </p:txBody>
      </p:sp>
      <p:sp>
        <p:nvSpPr>
          <p:cNvPr id="3" name="Title 1">
            <a:extLst>
              <a:ext uri="{FF2B5EF4-FFF2-40B4-BE49-F238E27FC236}">
                <a16:creationId xmlns:a16="http://schemas.microsoft.com/office/drawing/2014/main" id="{ABD7CD43-8B40-4923-AEC9-7DEE918FCFEF}"/>
              </a:ext>
            </a:extLst>
          </p:cNvPr>
          <p:cNvSpPr txBox="1">
            <a:spLocks/>
          </p:cNvSpPr>
          <p:nvPr/>
        </p:nvSpPr>
        <p:spPr>
          <a:xfrm>
            <a:off x="1172900" y="740303"/>
            <a:ext cx="6194766" cy="834498"/>
          </a:xfrm>
          <a:prstGeom prst="rect">
            <a:avLst/>
          </a:prstGeom>
        </p:spPr>
        <p:txBody>
          <a:bodyPr vert="horz" lIns="0" tIns="0" rIns="0" bIns="0" rtlCol="0" anchor="b" anchorCtr="0">
            <a:noAutofit/>
          </a:bodyPr>
          <a:lstStyle>
            <a:lvl1pPr algn="l" defTabSz="411480" rtl="0" eaLnBrk="1" fontAlgn="base" hangingPunct="1">
              <a:lnSpc>
                <a:spcPct val="100000"/>
              </a:lnSpc>
              <a:spcBef>
                <a:spcPct val="0"/>
              </a:spcBef>
              <a:spcAft>
                <a:spcPct val="0"/>
              </a:spcAft>
              <a:defRPr sz="3200" b="0" i="0" kern="1200" cap="none" baseline="0">
                <a:solidFill>
                  <a:schemeClr val="accent6"/>
                </a:solidFill>
                <a:latin typeface="Georgia" panose="02040502050405020303" pitchFamily="18" charset="0"/>
                <a:ea typeface="+mj-ea"/>
                <a:cs typeface="Arial" panose="020B0604020202020204" pitchFamily="34" charset="0"/>
              </a:defRPr>
            </a:lvl1pPr>
            <a:lvl2pPr algn="l" defTabSz="411480" rtl="0" eaLnBrk="1" fontAlgn="base" hangingPunct="1">
              <a:lnSpc>
                <a:spcPct val="90000"/>
              </a:lnSpc>
              <a:spcBef>
                <a:spcPct val="0"/>
              </a:spcBef>
              <a:spcAft>
                <a:spcPct val="0"/>
              </a:spcAft>
              <a:defRPr sz="1980">
                <a:solidFill>
                  <a:srgbClr val="042E5E"/>
                </a:solidFill>
                <a:latin typeface="Arial" pitchFamily="34" charset="0"/>
                <a:cs typeface="Arial" pitchFamily="34" charset="0"/>
              </a:defRPr>
            </a:lvl2pPr>
            <a:lvl3pPr algn="l" defTabSz="411480" rtl="0" eaLnBrk="1" fontAlgn="base" hangingPunct="1">
              <a:lnSpc>
                <a:spcPct val="90000"/>
              </a:lnSpc>
              <a:spcBef>
                <a:spcPct val="0"/>
              </a:spcBef>
              <a:spcAft>
                <a:spcPct val="0"/>
              </a:spcAft>
              <a:defRPr sz="1980">
                <a:solidFill>
                  <a:srgbClr val="042E5E"/>
                </a:solidFill>
                <a:latin typeface="Arial" pitchFamily="34" charset="0"/>
                <a:cs typeface="Arial" pitchFamily="34" charset="0"/>
              </a:defRPr>
            </a:lvl3pPr>
            <a:lvl4pPr algn="l" defTabSz="411480" rtl="0" eaLnBrk="1" fontAlgn="base" hangingPunct="1">
              <a:lnSpc>
                <a:spcPct val="90000"/>
              </a:lnSpc>
              <a:spcBef>
                <a:spcPct val="0"/>
              </a:spcBef>
              <a:spcAft>
                <a:spcPct val="0"/>
              </a:spcAft>
              <a:defRPr sz="1980">
                <a:solidFill>
                  <a:srgbClr val="042E5E"/>
                </a:solidFill>
                <a:latin typeface="Arial" pitchFamily="34" charset="0"/>
                <a:cs typeface="Arial" pitchFamily="34" charset="0"/>
              </a:defRPr>
            </a:lvl4pPr>
            <a:lvl5pPr algn="l" defTabSz="411480" rtl="0" eaLnBrk="1" fontAlgn="base" hangingPunct="1">
              <a:lnSpc>
                <a:spcPct val="90000"/>
              </a:lnSpc>
              <a:spcBef>
                <a:spcPct val="0"/>
              </a:spcBef>
              <a:spcAft>
                <a:spcPct val="0"/>
              </a:spcAft>
              <a:defRPr sz="1980">
                <a:solidFill>
                  <a:srgbClr val="042E5E"/>
                </a:solidFill>
                <a:latin typeface="Arial" pitchFamily="34" charset="0"/>
                <a:cs typeface="Arial" pitchFamily="34" charset="0"/>
              </a:defRPr>
            </a:lvl5pPr>
            <a:lvl6pPr marL="411480" algn="l" defTabSz="411480" rtl="0" eaLnBrk="1" fontAlgn="base" hangingPunct="1">
              <a:lnSpc>
                <a:spcPct val="90000"/>
              </a:lnSpc>
              <a:spcBef>
                <a:spcPct val="0"/>
              </a:spcBef>
              <a:spcAft>
                <a:spcPct val="0"/>
              </a:spcAft>
              <a:defRPr sz="1980">
                <a:solidFill>
                  <a:srgbClr val="042E5E"/>
                </a:solidFill>
                <a:latin typeface="Arial" pitchFamily="34" charset="0"/>
                <a:cs typeface="Arial" pitchFamily="34" charset="0"/>
              </a:defRPr>
            </a:lvl6pPr>
            <a:lvl7pPr marL="822960" algn="l" defTabSz="411480" rtl="0" eaLnBrk="1" fontAlgn="base" hangingPunct="1">
              <a:lnSpc>
                <a:spcPct val="90000"/>
              </a:lnSpc>
              <a:spcBef>
                <a:spcPct val="0"/>
              </a:spcBef>
              <a:spcAft>
                <a:spcPct val="0"/>
              </a:spcAft>
              <a:defRPr sz="1980">
                <a:solidFill>
                  <a:srgbClr val="042E5E"/>
                </a:solidFill>
                <a:latin typeface="Arial" pitchFamily="34" charset="0"/>
                <a:cs typeface="Arial" pitchFamily="34" charset="0"/>
              </a:defRPr>
            </a:lvl7pPr>
            <a:lvl8pPr marL="1234440" algn="l" defTabSz="411480" rtl="0" eaLnBrk="1" fontAlgn="base" hangingPunct="1">
              <a:lnSpc>
                <a:spcPct val="90000"/>
              </a:lnSpc>
              <a:spcBef>
                <a:spcPct val="0"/>
              </a:spcBef>
              <a:spcAft>
                <a:spcPct val="0"/>
              </a:spcAft>
              <a:defRPr sz="1980">
                <a:solidFill>
                  <a:srgbClr val="042E5E"/>
                </a:solidFill>
                <a:latin typeface="Arial" pitchFamily="34" charset="0"/>
                <a:cs typeface="Arial" pitchFamily="34" charset="0"/>
              </a:defRPr>
            </a:lvl8pPr>
            <a:lvl9pPr marL="1645920" algn="l" defTabSz="411480" rtl="0" eaLnBrk="1" fontAlgn="base" hangingPunct="1">
              <a:lnSpc>
                <a:spcPct val="90000"/>
              </a:lnSpc>
              <a:spcBef>
                <a:spcPct val="0"/>
              </a:spcBef>
              <a:spcAft>
                <a:spcPct val="0"/>
              </a:spcAft>
              <a:defRPr sz="1980">
                <a:solidFill>
                  <a:srgbClr val="042E5E"/>
                </a:solidFill>
                <a:latin typeface="Arial" pitchFamily="34" charset="0"/>
                <a:cs typeface="Arial" pitchFamily="34" charset="0"/>
              </a:defRPr>
            </a:lvl9pPr>
          </a:lstStyle>
          <a:p>
            <a:r>
              <a:rPr lang="en-US" sz="4000"/>
              <a:t>Alternative Investments</a:t>
            </a:r>
          </a:p>
        </p:txBody>
      </p:sp>
      <p:sp>
        <p:nvSpPr>
          <p:cNvPr id="4" name="TextBox 3">
            <a:extLst>
              <a:ext uri="{FF2B5EF4-FFF2-40B4-BE49-F238E27FC236}">
                <a16:creationId xmlns:a16="http://schemas.microsoft.com/office/drawing/2014/main" id="{3440FAD1-76B5-B936-E0DF-C5E697EF12D1}"/>
              </a:ext>
            </a:extLst>
          </p:cNvPr>
          <p:cNvSpPr txBox="1"/>
          <p:nvPr/>
        </p:nvSpPr>
        <p:spPr>
          <a:xfrm>
            <a:off x="2336800" y="1686560"/>
            <a:ext cx="0" cy="0"/>
          </a:xfrm>
          <a:prstGeom prst="rect">
            <a:avLst/>
          </a:prstGeom>
        </p:spPr>
        <p:txBody>
          <a:bodyPr vert="horz" wrap="none" lIns="0" tIns="0" rIns="0" bIns="0" rtlCol="0">
            <a:noAutofit/>
          </a:bodyPr>
          <a:lstStyle/>
          <a:p>
            <a:pPr marL="0" indent="0" algn="l">
              <a:spcBef>
                <a:spcPts val="0"/>
              </a:spcBef>
              <a:spcAft>
                <a:spcPts val="600"/>
              </a:spcAft>
              <a:buFontTx/>
              <a:buNone/>
            </a:pPr>
            <a:endParaRPr lang="en-US" sz="1200" b="0" i="0">
              <a:solidFill>
                <a:schemeClr val="tx1"/>
              </a:solidFill>
              <a:latin typeface="Tenorite" pitchFamily="2" charset="0"/>
            </a:endParaRPr>
          </a:p>
        </p:txBody>
      </p:sp>
    </p:spTree>
    <p:extLst>
      <p:ext uri="{BB962C8B-B14F-4D97-AF65-F5344CB8AC3E}">
        <p14:creationId xmlns:p14="http://schemas.microsoft.com/office/powerpoint/2010/main" val="930862041"/>
      </p:ext>
    </p:extLst>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93E1DD-279D-E749-8B57-FA4DDA9E5E9F}"/>
              </a:ext>
            </a:extLst>
          </p:cNvPr>
          <p:cNvSpPr>
            <a:spLocks noGrp="1"/>
          </p:cNvSpPr>
          <p:nvPr>
            <p:ph type="ctrTitle"/>
          </p:nvPr>
        </p:nvSpPr>
        <p:spPr>
          <a:xfrm>
            <a:off x="1172900" y="1899138"/>
            <a:ext cx="3608962" cy="834499"/>
          </a:xfrm>
        </p:spPr>
        <p:txBody>
          <a:bodyPr/>
          <a:lstStyle/>
          <a:p>
            <a:r>
              <a:rPr lang="en-US" sz="2000" dirty="0">
                <a:solidFill>
                  <a:schemeClr val="accent5"/>
                </a:solidFill>
                <a:latin typeface="Tenorite" pitchFamily="2" charset="0"/>
              </a:rPr>
              <a:t>The More Things Change, the More They Stay the Same</a:t>
            </a:r>
          </a:p>
        </p:txBody>
      </p:sp>
      <p:sp>
        <p:nvSpPr>
          <p:cNvPr id="3" name="Title 1">
            <a:extLst>
              <a:ext uri="{FF2B5EF4-FFF2-40B4-BE49-F238E27FC236}">
                <a16:creationId xmlns:a16="http://schemas.microsoft.com/office/drawing/2014/main" id="{ABD7CD43-8B40-4923-AEC9-7DEE918FCFEF}"/>
              </a:ext>
            </a:extLst>
          </p:cNvPr>
          <p:cNvSpPr txBox="1">
            <a:spLocks/>
          </p:cNvSpPr>
          <p:nvPr/>
        </p:nvSpPr>
        <p:spPr>
          <a:xfrm>
            <a:off x="1172900" y="740303"/>
            <a:ext cx="5437734" cy="834498"/>
          </a:xfrm>
          <a:prstGeom prst="rect">
            <a:avLst/>
          </a:prstGeom>
        </p:spPr>
        <p:txBody>
          <a:bodyPr vert="horz" lIns="0" tIns="0" rIns="0" bIns="0" rtlCol="0" anchor="b" anchorCtr="0">
            <a:noAutofit/>
          </a:bodyPr>
          <a:lstStyle>
            <a:lvl1pPr algn="l" defTabSz="411480" rtl="0" eaLnBrk="1" fontAlgn="base" hangingPunct="1">
              <a:lnSpc>
                <a:spcPct val="100000"/>
              </a:lnSpc>
              <a:spcBef>
                <a:spcPct val="0"/>
              </a:spcBef>
              <a:spcAft>
                <a:spcPct val="0"/>
              </a:spcAft>
              <a:defRPr sz="3200" b="0" i="0" kern="1200" cap="none" baseline="0">
                <a:solidFill>
                  <a:schemeClr val="accent6"/>
                </a:solidFill>
                <a:latin typeface="Georgia" panose="02040502050405020303" pitchFamily="18" charset="0"/>
                <a:ea typeface="+mj-ea"/>
                <a:cs typeface="Arial" panose="020B0604020202020204" pitchFamily="34" charset="0"/>
              </a:defRPr>
            </a:lvl1pPr>
            <a:lvl2pPr algn="l" defTabSz="411480" rtl="0" eaLnBrk="1" fontAlgn="base" hangingPunct="1">
              <a:lnSpc>
                <a:spcPct val="90000"/>
              </a:lnSpc>
              <a:spcBef>
                <a:spcPct val="0"/>
              </a:spcBef>
              <a:spcAft>
                <a:spcPct val="0"/>
              </a:spcAft>
              <a:defRPr sz="1980">
                <a:solidFill>
                  <a:srgbClr val="042E5E"/>
                </a:solidFill>
                <a:latin typeface="Arial" pitchFamily="34" charset="0"/>
                <a:cs typeface="Arial" pitchFamily="34" charset="0"/>
              </a:defRPr>
            </a:lvl2pPr>
            <a:lvl3pPr algn="l" defTabSz="411480" rtl="0" eaLnBrk="1" fontAlgn="base" hangingPunct="1">
              <a:lnSpc>
                <a:spcPct val="90000"/>
              </a:lnSpc>
              <a:spcBef>
                <a:spcPct val="0"/>
              </a:spcBef>
              <a:spcAft>
                <a:spcPct val="0"/>
              </a:spcAft>
              <a:defRPr sz="1980">
                <a:solidFill>
                  <a:srgbClr val="042E5E"/>
                </a:solidFill>
                <a:latin typeface="Arial" pitchFamily="34" charset="0"/>
                <a:cs typeface="Arial" pitchFamily="34" charset="0"/>
              </a:defRPr>
            </a:lvl3pPr>
            <a:lvl4pPr algn="l" defTabSz="411480" rtl="0" eaLnBrk="1" fontAlgn="base" hangingPunct="1">
              <a:lnSpc>
                <a:spcPct val="90000"/>
              </a:lnSpc>
              <a:spcBef>
                <a:spcPct val="0"/>
              </a:spcBef>
              <a:spcAft>
                <a:spcPct val="0"/>
              </a:spcAft>
              <a:defRPr sz="1980">
                <a:solidFill>
                  <a:srgbClr val="042E5E"/>
                </a:solidFill>
                <a:latin typeface="Arial" pitchFamily="34" charset="0"/>
                <a:cs typeface="Arial" pitchFamily="34" charset="0"/>
              </a:defRPr>
            </a:lvl4pPr>
            <a:lvl5pPr algn="l" defTabSz="411480" rtl="0" eaLnBrk="1" fontAlgn="base" hangingPunct="1">
              <a:lnSpc>
                <a:spcPct val="90000"/>
              </a:lnSpc>
              <a:spcBef>
                <a:spcPct val="0"/>
              </a:spcBef>
              <a:spcAft>
                <a:spcPct val="0"/>
              </a:spcAft>
              <a:defRPr sz="1980">
                <a:solidFill>
                  <a:srgbClr val="042E5E"/>
                </a:solidFill>
                <a:latin typeface="Arial" pitchFamily="34" charset="0"/>
                <a:cs typeface="Arial" pitchFamily="34" charset="0"/>
              </a:defRPr>
            </a:lvl5pPr>
            <a:lvl6pPr marL="411480" algn="l" defTabSz="411480" rtl="0" eaLnBrk="1" fontAlgn="base" hangingPunct="1">
              <a:lnSpc>
                <a:spcPct val="90000"/>
              </a:lnSpc>
              <a:spcBef>
                <a:spcPct val="0"/>
              </a:spcBef>
              <a:spcAft>
                <a:spcPct val="0"/>
              </a:spcAft>
              <a:defRPr sz="1980">
                <a:solidFill>
                  <a:srgbClr val="042E5E"/>
                </a:solidFill>
                <a:latin typeface="Arial" pitchFamily="34" charset="0"/>
                <a:cs typeface="Arial" pitchFamily="34" charset="0"/>
              </a:defRPr>
            </a:lvl6pPr>
            <a:lvl7pPr marL="822960" algn="l" defTabSz="411480" rtl="0" eaLnBrk="1" fontAlgn="base" hangingPunct="1">
              <a:lnSpc>
                <a:spcPct val="90000"/>
              </a:lnSpc>
              <a:spcBef>
                <a:spcPct val="0"/>
              </a:spcBef>
              <a:spcAft>
                <a:spcPct val="0"/>
              </a:spcAft>
              <a:defRPr sz="1980">
                <a:solidFill>
                  <a:srgbClr val="042E5E"/>
                </a:solidFill>
                <a:latin typeface="Arial" pitchFamily="34" charset="0"/>
                <a:cs typeface="Arial" pitchFamily="34" charset="0"/>
              </a:defRPr>
            </a:lvl7pPr>
            <a:lvl8pPr marL="1234440" algn="l" defTabSz="411480" rtl="0" eaLnBrk="1" fontAlgn="base" hangingPunct="1">
              <a:lnSpc>
                <a:spcPct val="90000"/>
              </a:lnSpc>
              <a:spcBef>
                <a:spcPct val="0"/>
              </a:spcBef>
              <a:spcAft>
                <a:spcPct val="0"/>
              </a:spcAft>
              <a:defRPr sz="1980">
                <a:solidFill>
                  <a:srgbClr val="042E5E"/>
                </a:solidFill>
                <a:latin typeface="Arial" pitchFamily="34" charset="0"/>
                <a:cs typeface="Arial" pitchFamily="34" charset="0"/>
              </a:defRPr>
            </a:lvl8pPr>
            <a:lvl9pPr marL="1645920" algn="l" defTabSz="411480" rtl="0" eaLnBrk="1" fontAlgn="base" hangingPunct="1">
              <a:lnSpc>
                <a:spcPct val="90000"/>
              </a:lnSpc>
              <a:spcBef>
                <a:spcPct val="0"/>
              </a:spcBef>
              <a:spcAft>
                <a:spcPct val="0"/>
              </a:spcAft>
              <a:defRPr sz="1980">
                <a:solidFill>
                  <a:srgbClr val="042E5E"/>
                </a:solidFill>
                <a:latin typeface="Arial" pitchFamily="34" charset="0"/>
                <a:cs typeface="Arial" pitchFamily="34" charset="0"/>
              </a:defRPr>
            </a:lvl9pPr>
          </a:lstStyle>
          <a:p>
            <a:r>
              <a:rPr lang="en-US" sz="4000" dirty="0"/>
              <a:t>Economy</a:t>
            </a:r>
          </a:p>
        </p:txBody>
      </p:sp>
      <p:sp>
        <p:nvSpPr>
          <p:cNvPr id="4" name="TextBox 3">
            <a:extLst>
              <a:ext uri="{FF2B5EF4-FFF2-40B4-BE49-F238E27FC236}">
                <a16:creationId xmlns:a16="http://schemas.microsoft.com/office/drawing/2014/main" id="{3440FAD1-76B5-B936-E0DF-C5E697EF12D1}"/>
              </a:ext>
            </a:extLst>
          </p:cNvPr>
          <p:cNvSpPr txBox="1"/>
          <p:nvPr/>
        </p:nvSpPr>
        <p:spPr>
          <a:xfrm>
            <a:off x="2336800" y="1686560"/>
            <a:ext cx="0" cy="0"/>
          </a:xfrm>
          <a:prstGeom prst="rect">
            <a:avLst/>
          </a:prstGeom>
        </p:spPr>
        <p:txBody>
          <a:bodyPr vert="horz" wrap="none" lIns="0" tIns="0" rIns="0" bIns="0" rtlCol="0">
            <a:noAutofit/>
          </a:bodyPr>
          <a:lstStyle/>
          <a:p>
            <a:pPr marL="0" indent="0" algn="l">
              <a:spcBef>
                <a:spcPts val="0"/>
              </a:spcBef>
              <a:spcAft>
                <a:spcPts val="600"/>
              </a:spcAft>
              <a:buFontTx/>
              <a:buNone/>
            </a:pPr>
            <a:endParaRPr lang="en-US" sz="1200" b="0" i="0">
              <a:solidFill>
                <a:schemeClr val="tx1"/>
              </a:solidFill>
              <a:latin typeface="Tenorite" pitchFamily="2" charset="0"/>
            </a:endParaRPr>
          </a:p>
        </p:txBody>
      </p:sp>
    </p:spTree>
    <p:extLst>
      <p:ext uri="{BB962C8B-B14F-4D97-AF65-F5344CB8AC3E}">
        <p14:creationId xmlns:p14="http://schemas.microsoft.com/office/powerpoint/2010/main" val="1510787545"/>
      </p:ext>
    </p:extLst>
  </p:cSld>
  <p:clrMapOvr>
    <a:masterClrMapping/>
  </p:clrMapOvr>
  <p:transition spd="med">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60A75-03E5-5944-B4E0-A08656D70136}"/>
              </a:ext>
            </a:extLst>
          </p:cNvPr>
          <p:cNvSpPr>
            <a:spLocks noGrp="1"/>
          </p:cNvSpPr>
          <p:nvPr>
            <p:ph type="title"/>
          </p:nvPr>
        </p:nvSpPr>
        <p:spPr>
          <a:xfrm>
            <a:off x="457199" y="544632"/>
            <a:ext cx="2500686" cy="1879786"/>
          </a:xfrm>
        </p:spPr>
        <p:txBody>
          <a:bodyPr/>
          <a:lstStyle/>
          <a:p>
            <a:r>
              <a:rPr lang="en-US" dirty="0">
                <a:solidFill>
                  <a:srgbClr val="B95826"/>
                </a:solidFill>
                <a:effectLst/>
              </a:rPr>
              <a:t>M&amp;A Activity Is Building Momentum As Larger Deals Are Being Executed</a:t>
            </a:r>
          </a:p>
        </p:txBody>
      </p:sp>
      <p:sp>
        <p:nvSpPr>
          <p:cNvPr id="5" name="Footer Placeholder 4">
            <a:extLst>
              <a:ext uri="{FF2B5EF4-FFF2-40B4-BE49-F238E27FC236}">
                <a16:creationId xmlns:a16="http://schemas.microsoft.com/office/drawing/2014/main" id="{0A5B176D-5E9B-8D39-18BB-455229CFD3DC}"/>
              </a:ext>
            </a:extLst>
          </p:cNvPr>
          <p:cNvSpPr>
            <a:spLocks noGrp="1"/>
          </p:cNvSpPr>
          <p:nvPr>
            <p:ph type="ftr" sz="quarter" idx="11"/>
          </p:nvPr>
        </p:nvSpPr>
        <p:spPr/>
        <p:txBody>
          <a:bodyPr/>
          <a:lstStyle/>
          <a:p>
            <a:r>
              <a:rPr lang="en-US"/>
              <a:t>Member FINRA/SIPC</a:t>
            </a:r>
          </a:p>
        </p:txBody>
      </p:sp>
      <p:sp>
        <p:nvSpPr>
          <p:cNvPr id="4" name="TextBox 3">
            <a:extLst>
              <a:ext uri="{FF2B5EF4-FFF2-40B4-BE49-F238E27FC236}">
                <a16:creationId xmlns:a16="http://schemas.microsoft.com/office/drawing/2014/main" id="{974E2C33-72F7-3448-B5FC-AD04C911AE59}"/>
              </a:ext>
            </a:extLst>
          </p:cNvPr>
          <p:cNvSpPr txBox="1"/>
          <p:nvPr/>
        </p:nvSpPr>
        <p:spPr>
          <a:xfrm>
            <a:off x="457199" y="4044870"/>
            <a:ext cx="1716376" cy="553998"/>
          </a:xfrm>
          <a:prstGeom prst="rect">
            <a:avLst/>
          </a:prstGeom>
          <a:noFill/>
        </p:spPr>
        <p:txBody>
          <a:bodyPr wrap="square" lIns="0" tIns="0" rIns="0" bIns="0" rtlCol="0" anchor="b" anchorCtr="0">
            <a:spAutoFit/>
          </a:bodyPr>
          <a:lstStyle/>
          <a:p>
            <a:r>
              <a:rPr lang="en-US" sz="900" dirty="0">
                <a:effectLst/>
                <a:latin typeface="Tenorite" pitchFamily="2" charset="0"/>
              </a:rPr>
              <a:t>Source: LPL Research, </a:t>
            </a:r>
            <a:r>
              <a:rPr lang="en-US" sz="900" dirty="0">
                <a:latin typeface="Tenorite" pitchFamily="2" charset="0"/>
              </a:rPr>
              <a:t>Pitchbook 09/30/25. </a:t>
            </a:r>
            <a:r>
              <a:rPr lang="en-US" sz="900" dirty="0"/>
              <a:t>Past performance is no </a:t>
            </a:r>
            <a:r>
              <a:rPr lang="en-US" sz="900" dirty="0">
                <a:latin typeface="Tenorite" pitchFamily="2" charset="0"/>
              </a:rPr>
              <a:t>guarantee of future results. </a:t>
            </a:r>
            <a:br>
              <a:rPr lang="en-US" sz="900" dirty="0">
                <a:latin typeface="Tenorite" pitchFamily="2" charset="0"/>
              </a:rPr>
            </a:br>
            <a:r>
              <a:rPr lang="en-US" sz="900" dirty="0">
                <a:latin typeface="Tenorite" pitchFamily="2" charset="0"/>
              </a:rPr>
              <a:t>*Estimate</a:t>
            </a:r>
          </a:p>
        </p:txBody>
      </p:sp>
      <p:pic>
        <p:nvPicPr>
          <p:cNvPr id="3" name="Picture 2">
            <a:extLst>
              <a:ext uri="{FF2B5EF4-FFF2-40B4-BE49-F238E27FC236}">
                <a16:creationId xmlns:a16="http://schemas.microsoft.com/office/drawing/2014/main" id="{107F0482-A90C-A739-96B4-6EA74908988E}"/>
              </a:ext>
            </a:extLst>
          </p:cNvPr>
          <p:cNvPicPr>
            <a:picLocks noChangeAspect="1"/>
          </p:cNvPicPr>
          <p:nvPr/>
        </p:nvPicPr>
        <p:blipFill>
          <a:blip r:embed="rId3"/>
          <a:srcRect/>
          <a:stretch/>
        </p:blipFill>
        <p:spPr>
          <a:xfrm>
            <a:off x="2971801" y="544631"/>
            <a:ext cx="5715000" cy="4114800"/>
          </a:xfrm>
          <a:prstGeom prst="rect">
            <a:avLst/>
          </a:prstGeom>
        </p:spPr>
      </p:pic>
      <p:sp>
        <p:nvSpPr>
          <p:cNvPr id="6" name="TextBox 5">
            <a:extLst>
              <a:ext uri="{FF2B5EF4-FFF2-40B4-BE49-F238E27FC236}">
                <a16:creationId xmlns:a16="http://schemas.microsoft.com/office/drawing/2014/main" id="{B82221AF-46FC-E12F-FB31-75DAD3275D6C}"/>
              </a:ext>
            </a:extLst>
          </p:cNvPr>
          <p:cNvSpPr txBox="1"/>
          <p:nvPr/>
        </p:nvSpPr>
        <p:spPr>
          <a:xfrm>
            <a:off x="-1894637" y="2333549"/>
            <a:ext cx="0" cy="0"/>
          </a:xfrm>
          <a:prstGeom prst="rect">
            <a:avLst/>
          </a:prstGeom>
        </p:spPr>
        <p:txBody>
          <a:bodyPr vert="horz" wrap="none" lIns="0" tIns="0" rIns="0" bIns="0" rtlCol="0">
            <a:noAutofit/>
          </a:bodyPr>
          <a:lstStyle/>
          <a:p>
            <a:pPr marL="0" indent="0" algn="l">
              <a:spcBef>
                <a:spcPts val="0"/>
              </a:spcBef>
              <a:spcAft>
                <a:spcPts val="600"/>
              </a:spcAft>
              <a:buFontTx/>
              <a:buNone/>
            </a:pPr>
            <a:endParaRPr lang="en-US" sz="1200" b="0" i="0" dirty="0">
              <a:solidFill>
                <a:schemeClr val="tx1"/>
              </a:solidFill>
              <a:latin typeface="Tenorite" pitchFamily="2" charset="0"/>
            </a:endParaRPr>
          </a:p>
        </p:txBody>
      </p:sp>
    </p:spTree>
    <p:extLst>
      <p:ext uri="{BB962C8B-B14F-4D97-AF65-F5344CB8AC3E}">
        <p14:creationId xmlns:p14="http://schemas.microsoft.com/office/powerpoint/2010/main" val="2491965105"/>
      </p:ext>
    </p:extLst>
  </p:cSld>
  <p:clrMapOvr>
    <a:masterClrMapping/>
  </p:clrMapOvr>
  <p:transition spd="med">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93E1DD-279D-E749-8B57-FA4DDA9E5E9F}"/>
              </a:ext>
            </a:extLst>
          </p:cNvPr>
          <p:cNvSpPr>
            <a:spLocks noGrp="1"/>
          </p:cNvSpPr>
          <p:nvPr>
            <p:ph type="ctrTitle"/>
          </p:nvPr>
        </p:nvSpPr>
        <p:spPr>
          <a:xfrm>
            <a:off x="1109525" y="1786139"/>
            <a:ext cx="5834482" cy="560178"/>
          </a:xfrm>
        </p:spPr>
        <p:txBody>
          <a:bodyPr anchor="t"/>
          <a:lstStyle/>
          <a:p>
            <a:pPr>
              <a:lnSpc>
                <a:spcPts val="4050"/>
              </a:lnSpc>
              <a:spcAft>
                <a:spcPts val="750"/>
              </a:spcAft>
            </a:pPr>
            <a:r>
              <a:rPr lang="en-US" sz="2000" dirty="0">
                <a:solidFill>
                  <a:srgbClr val="002059"/>
                </a:solidFill>
                <a:effectLst/>
                <a:latin typeface="Tenorite" pitchFamily="2" charset="0"/>
              </a:rPr>
              <a:t>U.S. Dollar Outlook: From Dominance to Disruption</a:t>
            </a:r>
          </a:p>
        </p:txBody>
      </p:sp>
      <p:sp>
        <p:nvSpPr>
          <p:cNvPr id="3" name="Title 1">
            <a:extLst>
              <a:ext uri="{FF2B5EF4-FFF2-40B4-BE49-F238E27FC236}">
                <a16:creationId xmlns:a16="http://schemas.microsoft.com/office/drawing/2014/main" id="{ABD7CD43-8B40-4923-AEC9-7DEE918FCFEF}"/>
              </a:ext>
            </a:extLst>
          </p:cNvPr>
          <p:cNvSpPr txBox="1">
            <a:spLocks/>
          </p:cNvSpPr>
          <p:nvPr/>
        </p:nvSpPr>
        <p:spPr>
          <a:xfrm>
            <a:off x="1172900" y="740303"/>
            <a:ext cx="6194766" cy="834498"/>
          </a:xfrm>
          <a:prstGeom prst="rect">
            <a:avLst/>
          </a:prstGeom>
        </p:spPr>
        <p:txBody>
          <a:bodyPr vert="horz" lIns="0" tIns="0" rIns="0" bIns="0" rtlCol="0" anchor="b" anchorCtr="0">
            <a:noAutofit/>
          </a:bodyPr>
          <a:lstStyle>
            <a:lvl1pPr algn="l" defTabSz="411480" rtl="0" eaLnBrk="1" fontAlgn="base" hangingPunct="1">
              <a:lnSpc>
                <a:spcPct val="100000"/>
              </a:lnSpc>
              <a:spcBef>
                <a:spcPct val="0"/>
              </a:spcBef>
              <a:spcAft>
                <a:spcPct val="0"/>
              </a:spcAft>
              <a:defRPr sz="3200" b="0" i="0" kern="1200" cap="none" baseline="0">
                <a:solidFill>
                  <a:schemeClr val="accent6"/>
                </a:solidFill>
                <a:latin typeface="Georgia" panose="02040502050405020303" pitchFamily="18" charset="0"/>
                <a:ea typeface="+mj-ea"/>
                <a:cs typeface="Arial" panose="020B0604020202020204" pitchFamily="34" charset="0"/>
              </a:defRPr>
            </a:lvl1pPr>
            <a:lvl2pPr algn="l" defTabSz="411480" rtl="0" eaLnBrk="1" fontAlgn="base" hangingPunct="1">
              <a:lnSpc>
                <a:spcPct val="90000"/>
              </a:lnSpc>
              <a:spcBef>
                <a:spcPct val="0"/>
              </a:spcBef>
              <a:spcAft>
                <a:spcPct val="0"/>
              </a:spcAft>
              <a:defRPr sz="1980">
                <a:solidFill>
                  <a:srgbClr val="042E5E"/>
                </a:solidFill>
                <a:latin typeface="Arial" pitchFamily="34" charset="0"/>
                <a:cs typeface="Arial" pitchFamily="34" charset="0"/>
              </a:defRPr>
            </a:lvl2pPr>
            <a:lvl3pPr algn="l" defTabSz="411480" rtl="0" eaLnBrk="1" fontAlgn="base" hangingPunct="1">
              <a:lnSpc>
                <a:spcPct val="90000"/>
              </a:lnSpc>
              <a:spcBef>
                <a:spcPct val="0"/>
              </a:spcBef>
              <a:spcAft>
                <a:spcPct val="0"/>
              </a:spcAft>
              <a:defRPr sz="1980">
                <a:solidFill>
                  <a:srgbClr val="042E5E"/>
                </a:solidFill>
                <a:latin typeface="Arial" pitchFamily="34" charset="0"/>
                <a:cs typeface="Arial" pitchFamily="34" charset="0"/>
              </a:defRPr>
            </a:lvl3pPr>
            <a:lvl4pPr algn="l" defTabSz="411480" rtl="0" eaLnBrk="1" fontAlgn="base" hangingPunct="1">
              <a:lnSpc>
                <a:spcPct val="90000"/>
              </a:lnSpc>
              <a:spcBef>
                <a:spcPct val="0"/>
              </a:spcBef>
              <a:spcAft>
                <a:spcPct val="0"/>
              </a:spcAft>
              <a:defRPr sz="1980">
                <a:solidFill>
                  <a:srgbClr val="042E5E"/>
                </a:solidFill>
                <a:latin typeface="Arial" pitchFamily="34" charset="0"/>
                <a:cs typeface="Arial" pitchFamily="34" charset="0"/>
              </a:defRPr>
            </a:lvl4pPr>
            <a:lvl5pPr algn="l" defTabSz="411480" rtl="0" eaLnBrk="1" fontAlgn="base" hangingPunct="1">
              <a:lnSpc>
                <a:spcPct val="90000"/>
              </a:lnSpc>
              <a:spcBef>
                <a:spcPct val="0"/>
              </a:spcBef>
              <a:spcAft>
                <a:spcPct val="0"/>
              </a:spcAft>
              <a:defRPr sz="1980">
                <a:solidFill>
                  <a:srgbClr val="042E5E"/>
                </a:solidFill>
                <a:latin typeface="Arial" pitchFamily="34" charset="0"/>
                <a:cs typeface="Arial" pitchFamily="34" charset="0"/>
              </a:defRPr>
            </a:lvl5pPr>
            <a:lvl6pPr marL="411480" algn="l" defTabSz="411480" rtl="0" eaLnBrk="1" fontAlgn="base" hangingPunct="1">
              <a:lnSpc>
                <a:spcPct val="90000"/>
              </a:lnSpc>
              <a:spcBef>
                <a:spcPct val="0"/>
              </a:spcBef>
              <a:spcAft>
                <a:spcPct val="0"/>
              </a:spcAft>
              <a:defRPr sz="1980">
                <a:solidFill>
                  <a:srgbClr val="042E5E"/>
                </a:solidFill>
                <a:latin typeface="Arial" pitchFamily="34" charset="0"/>
                <a:cs typeface="Arial" pitchFamily="34" charset="0"/>
              </a:defRPr>
            </a:lvl6pPr>
            <a:lvl7pPr marL="822960" algn="l" defTabSz="411480" rtl="0" eaLnBrk="1" fontAlgn="base" hangingPunct="1">
              <a:lnSpc>
                <a:spcPct val="90000"/>
              </a:lnSpc>
              <a:spcBef>
                <a:spcPct val="0"/>
              </a:spcBef>
              <a:spcAft>
                <a:spcPct val="0"/>
              </a:spcAft>
              <a:defRPr sz="1980">
                <a:solidFill>
                  <a:srgbClr val="042E5E"/>
                </a:solidFill>
                <a:latin typeface="Arial" pitchFamily="34" charset="0"/>
                <a:cs typeface="Arial" pitchFamily="34" charset="0"/>
              </a:defRPr>
            </a:lvl7pPr>
            <a:lvl8pPr marL="1234440" algn="l" defTabSz="411480" rtl="0" eaLnBrk="1" fontAlgn="base" hangingPunct="1">
              <a:lnSpc>
                <a:spcPct val="90000"/>
              </a:lnSpc>
              <a:spcBef>
                <a:spcPct val="0"/>
              </a:spcBef>
              <a:spcAft>
                <a:spcPct val="0"/>
              </a:spcAft>
              <a:defRPr sz="1980">
                <a:solidFill>
                  <a:srgbClr val="042E5E"/>
                </a:solidFill>
                <a:latin typeface="Arial" pitchFamily="34" charset="0"/>
                <a:cs typeface="Arial" pitchFamily="34" charset="0"/>
              </a:defRPr>
            </a:lvl8pPr>
            <a:lvl9pPr marL="1645920" algn="l" defTabSz="411480" rtl="0" eaLnBrk="1" fontAlgn="base" hangingPunct="1">
              <a:lnSpc>
                <a:spcPct val="90000"/>
              </a:lnSpc>
              <a:spcBef>
                <a:spcPct val="0"/>
              </a:spcBef>
              <a:spcAft>
                <a:spcPct val="0"/>
              </a:spcAft>
              <a:defRPr sz="1980">
                <a:solidFill>
                  <a:srgbClr val="042E5E"/>
                </a:solidFill>
                <a:latin typeface="Arial" pitchFamily="34" charset="0"/>
                <a:cs typeface="Arial" pitchFamily="34" charset="0"/>
              </a:defRPr>
            </a:lvl9pPr>
          </a:lstStyle>
          <a:p>
            <a:r>
              <a:rPr lang="en-US" sz="4000"/>
              <a:t>Currencies</a:t>
            </a:r>
          </a:p>
        </p:txBody>
      </p:sp>
      <p:sp>
        <p:nvSpPr>
          <p:cNvPr id="4" name="TextBox 3">
            <a:extLst>
              <a:ext uri="{FF2B5EF4-FFF2-40B4-BE49-F238E27FC236}">
                <a16:creationId xmlns:a16="http://schemas.microsoft.com/office/drawing/2014/main" id="{3440FAD1-76B5-B936-E0DF-C5E697EF12D1}"/>
              </a:ext>
            </a:extLst>
          </p:cNvPr>
          <p:cNvSpPr txBox="1"/>
          <p:nvPr/>
        </p:nvSpPr>
        <p:spPr>
          <a:xfrm>
            <a:off x="2336800" y="1686560"/>
            <a:ext cx="0" cy="0"/>
          </a:xfrm>
          <a:prstGeom prst="rect">
            <a:avLst/>
          </a:prstGeom>
        </p:spPr>
        <p:txBody>
          <a:bodyPr vert="horz" wrap="none" lIns="0" tIns="0" rIns="0" bIns="0" rtlCol="0">
            <a:noAutofit/>
          </a:bodyPr>
          <a:lstStyle/>
          <a:p>
            <a:pPr marL="0" indent="0" algn="l">
              <a:spcBef>
                <a:spcPts val="0"/>
              </a:spcBef>
              <a:spcAft>
                <a:spcPts val="600"/>
              </a:spcAft>
              <a:buFontTx/>
              <a:buNone/>
            </a:pPr>
            <a:endParaRPr lang="en-US" sz="1200" b="0" i="0">
              <a:solidFill>
                <a:schemeClr val="tx1"/>
              </a:solidFill>
              <a:latin typeface="Tenorite" pitchFamily="2" charset="0"/>
            </a:endParaRPr>
          </a:p>
        </p:txBody>
      </p:sp>
    </p:spTree>
    <p:extLst>
      <p:ext uri="{BB962C8B-B14F-4D97-AF65-F5344CB8AC3E}">
        <p14:creationId xmlns:p14="http://schemas.microsoft.com/office/powerpoint/2010/main" val="13981312"/>
      </p:ext>
    </p:extLst>
  </p:cSld>
  <p:clrMapOvr>
    <a:masterClrMapping/>
  </p:clrMapOvr>
  <p:transition spd="med">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40579F-9E73-1291-2176-5244A597A5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05E1E5-451A-45CA-0039-010C389CC355}"/>
              </a:ext>
            </a:extLst>
          </p:cNvPr>
          <p:cNvSpPr>
            <a:spLocks noGrp="1"/>
          </p:cNvSpPr>
          <p:nvPr>
            <p:ph type="title"/>
          </p:nvPr>
        </p:nvSpPr>
        <p:spPr>
          <a:xfrm>
            <a:off x="457199" y="544632"/>
            <a:ext cx="2301904" cy="1879786"/>
          </a:xfrm>
        </p:spPr>
        <p:txBody>
          <a:bodyPr/>
          <a:lstStyle/>
          <a:p>
            <a:r>
              <a:rPr lang="en-US" dirty="0"/>
              <a:t>The Dollar </a:t>
            </a:r>
            <a:br>
              <a:rPr lang="en-US" dirty="0"/>
            </a:br>
            <a:r>
              <a:rPr lang="en-US" dirty="0"/>
              <a:t>Is Down, </a:t>
            </a:r>
            <a:br>
              <a:rPr lang="en-US" dirty="0"/>
            </a:br>
            <a:r>
              <a:rPr lang="en-US" dirty="0"/>
              <a:t>but Not Out </a:t>
            </a:r>
            <a:endParaRPr lang="en-US" dirty="0">
              <a:solidFill>
                <a:srgbClr val="B95826"/>
              </a:solidFill>
              <a:effectLst/>
            </a:endParaRPr>
          </a:p>
        </p:txBody>
      </p:sp>
      <p:sp>
        <p:nvSpPr>
          <p:cNvPr id="5" name="Footer Placeholder 4">
            <a:extLst>
              <a:ext uri="{FF2B5EF4-FFF2-40B4-BE49-F238E27FC236}">
                <a16:creationId xmlns:a16="http://schemas.microsoft.com/office/drawing/2014/main" id="{6EBE301A-61A9-B737-9EE6-6CB023132D0A}"/>
              </a:ext>
            </a:extLst>
          </p:cNvPr>
          <p:cNvSpPr>
            <a:spLocks noGrp="1"/>
          </p:cNvSpPr>
          <p:nvPr>
            <p:ph type="ftr" sz="quarter" idx="11"/>
          </p:nvPr>
        </p:nvSpPr>
        <p:spPr/>
        <p:txBody>
          <a:bodyPr/>
          <a:lstStyle/>
          <a:p>
            <a:r>
              <a:rPr lang="en-US"/>
              <a:t>Member FINRA/SIPC</a:t>
            </a:r>
          </a:p>
        </p:txBody>
      </p:sp>
      <p:sp>
        <p:nvSpPr>
          <p:cNvPr id="7" name="TextBox 6">
            <a:extLst>
              <a:ext uri="{FF2B5EF4-FFF2-40B4-BE49-F238E27FC236}">
                <a16:creationId xmlns:a16="http://schemas.microsoft.com/office/drawing/2014/main" id="{836D2FFC-731D-906A-66E4-E8DDE38658DC}"/>
              </a:ext>
            </a:extLst>
          </p:cNvPr>
          <p:cNvSpPr txBox="1"/>
          <p:nvPr/>
        </p:nvSpPr>
        <p:spPr>
          <a:xfrm>
            <a:off x="457198" y="3828886"/>
            <a:ext cx="1716376" cy="830997"/>
          </a:xfrm>
          <a:prstGeom prst="rect">
            <a:avLst/>
          </a:prstGeom>
          <a:noFill/>
        </p:spPr>
        <p:txBody>
          <a:bodyPr wrap="square" lIns="0" tIns="0" rIns="0" bIns="0" rtlCol="0" anchor="b" anchorCtr="0">
            <a:spAutoFit/>
          </a:bodyPr>
          <a:lstStyle/>
          <a:p>
            <a:r>
              <a:rPr lang="en-US" sz="900" dirty="0">
                <a:latin typeface="Tenorite" panose="00000500000000000000" pitchFamily="2" charset="0"/>
              </a:rPr>
              <a:t>Source: LPL Research, Bloomberg 11/05/25. All indexes are unmanaged and cannot be invested in directly. Past performance is no guarantee of future results. </a:t>
            </a:r>
            <a:endParaRPr lang="en-US" sz="900" dirty="0">
              <a:effectLst/>
              <a:latin typeface="Tenorite" panose="00000500000000000000" pitchFamily="2" charset="0"/>
            </a:endParaRPr>
          </a:p>
        </p:txBody>
      </p:sp>
      <p:sp>
        <p:nvSpPr>
          <p:cNvPr id="4" name="TextBox 3">
            <a:extLst>
              <a:ext uri="{FF2B5EF4-FFF2-40B4-BE49-F238E27FC236}">
                <a16:creationId xmlns:a16="http://schemas.microsoft.com/office/drawing/2014/main" id="{1EDAD8E3-A45A-BC21-378B-277A16EB0B83}"/>
              </a:ext>
            </a:extLst>
          </p:cNvPr>
          <p:cNvSpPr txBox="1"/>
          <p:nvPr/>
        </p:nvSpPr>
        <p:spPr>
          <a:xfrm>
            <a:off x="-547141" y="2503357"/>
            <a:ext cx="0" cy="0"/>
          </a:xfrm>
          <a:prstGeom prst="rect">
            <a:avLst/>
          </a:prstGeom>
        </p:spPr>
        <p:txBody>
          <a:bodyPr vert="horz" wrap="none" lIns="0" tIns="0" rIns="0" bIns="0" rtlCol="0">
            <a:noAutofit/>
          </a:bodyPr>
          <a:lstStyle/>
          <a:p>
            <a:pPr marL="0" indent="0" algn="l">
              <a:spcBef>
                <a:spcPts val="0"/>
              </a:spcBef>
              <a:spcAft>
                <a:spcPts val="600"/>
              </a:spcAft>
              <a:buFontTx/>
              <a:buNone/>
            </a:pPr>
            <a:endParaRPr lang="en-US" sz="1200" b="0" i="0" dirty="0">
              <a:solidFill>
                <a:schemeClr val="tx1"/>
              </a:solidFill>
              <a:latin typeface="Tenorite" pitchFamily="2" charset="0"/>
            </a:endParaRPr>
          </a:p>
        </p:txBody>
      </p:sp>
      <p:pic>
        <p:nvPicPr>
          <p:cNvPr id="8" name="Picture 7" descr="A graph of stock market&#10;&#10;AI-generated content may be incorrect.">
            <a:extLst>
              <a:ext uri="{FF2B5EF4-FFF2-40B4-BE49-F238E27FC236}">
                <a16:creationId xmlns:a16="http://schemas.microsoft.com/office/drawing/2014/main" id="{6EB2A560-7CE4-764F-BF76-68C9F7948AA6}"/>
              </a:ext>
            </a:extLst>
          </p:cNvPr>
          <p:cNvPicPr>
            <a:picLocks noChangeAspect="1"/>
          </p:cNvPicPr>
          <p:nvPr/>
        </p:nvPicPr>
        <p:blipFill>
          <a:blip r:embed="rId3"/>
          <a:stretch>
            <a:fillRect/>
          </a:stretch>
        </p:blipFill>
        <p:spPr>
          <a:xfrm>
            <a:off x="2711663" y="545075"/>
            <a:ext cx="5715012" cy="4114808"/>
          </a:xfrm>
          <a:prstGeom prst="rect">
            <a:avLst/>
          </a:prstGeom>
        </p:spPr>
      </p:pic>
    </p:spTree>
    <p:extLst>
      <p:ext uri="{BB962C8B-B14F-4D97-AF65-F5344CB8AC3E}">
        <p14:creationId xmlns:p14="http://schemas.microsoft.com/office/powerpoint/2010/main" val="4018037952"/>
      </p:ext>
    </p:extLst>
  </p:cSld>
  <p:clrMapOvr>
    <a:masterClrMapping/>
  </p:clrMapOvr>
  <p:transition spd="med">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93E1DD-279D-E749-8B57-FA4DDA9E5E9F}"/>
              </a:ext>
            </a:extLst>
          </p:cNvPr>
          <p:cNvSpPr>
            <a:spLocks noGrp="1"/>
          </p:cNvSpPr>
          <p:nvPr>
            <p:ph type="ctrTitle"/>
          </p:nvPr>
        </p:nvSpPr>
        <p:spPr>
          <a:xfrm>
            <a:off x="1172900" y="1905404"/>
            <a:ext cx="5426374" cy="1648824"/>
          </a:xfrm>
        </p:spPr>
        <p:txBody>
          <a:bodyPr anchor="t"/>
          <a:lstStyle/>
          <a:p>
            <a:r>
              <a:rPr lang="en-US" sz="2000">
                <a:solidFill>
                  <a:schemeClr val="accent5"/>
                </a:solidFill>
                <a:latin typeface="Tenorite" pitchFamily="2" charset="0"/>
              </a:rPr>
              <a:t>The New Commodity Playbook: Geopolitics, AI, and the Path to a Supercycle</a:t>
            </a:r>
          </a:p>
        </p:txBody>
      </p:sp>
      <p:sp>
        <p:nvSpPr>
          <p:cNvPr id="3" name="Title 1">
            <a:extLst>
              <a:ext uri="{FF2B5EF4-FFF2-40B4-BE49-F238E27FC236}">
                <a16:creationId xmlns:a16="http://schemas.microsoft.com/office/drawing/2014/main" id="{ABD7CD43-8B40-4923-AEC9-7DEE918FCFEF}"/>
              </a:ext>
            </a:extLst>
          </p:cNvPr>
          <p:cNvSpPr txBox="1">
            <a:spLocks/>
          </p:cNvSpPr>
          <p:nvPr/>
        </p:nvSpPr>
        <p:spPr>
          <a:xfrm>
            <a:off x="1172900" y="740303"/>
            <a:ext cx="6194766" cy="834498"/>
          </a:xfrm>
          <a:prstGeom prst="rect">
            <a:avLst/>
          </a:prstGeom>
        </p:spPr>
        <p:txBody>
          <a:bodyPr vert="horz" lIns="0" tIns="0" rIns="0" bIns="0" rtlCol="0" anchor="b" anchorCtr="0">
            <a:noAutofit/>
          </a:bodyPr>
          <a:lstStyle>
            <a:lvl1pPr algn="l" defTabSz="411480" rtl="0" eaLnBrk="1" fontAlgn="base" hangingPunct="1">
              <a:lnSpc>
                <a:spcPct val="100000"/>
              </a:lnSpc>
              <a:spcBef>
                <a:spcPct val="0"/>
              </a:spcBef>
              <a:spcAft>
                <a:spcPct val="0"/>
              </a:spcAft>
              <a:defRPr sz="3200" b="0" i="0" kern="1200" cap="none" baseline="0">
                <a:solidFill>
                  <a:schemeClr val="accent6"/>
                </a:solidFill>
                <a:latin typeface="Georgia" panose="02040502050405020303" pitchFamily="18" charset="0"/>
                <a:ea typeface="+mj-ea"/>
                <a:cs typeface="Arial" panose="020B0604020202020204" pitchFamily="34" charset="0"/>
              </a:defRPr>
            </a:lvl1pPr>
            <a:lvl2pPr algn="l" defTabSz="411480" rtl="0" eaLnBrk="1" fontAlgn="base" hangingPunct="1">
              <a:lnSpc>
                <a:spcPct val="90000"/>
              </a:lnSpc>
              <a:spcBef>
                <a:spcPct val="0"/>
              </a:spcBef>
              <a:spcAft>
                <a:spcPct val="0"/>
              </a:spcAft>
              <a:defRPr sz="1980">
                <a:solidFill>
                  <a:srgbClr val="042E5E"/>
                </a:solidFill>
                <a:latin typeface="Arial" pitchFamily="34" charset="0"/>
                <a:cs typeface="Arial" pitchFamily="34" charset="0"/>
              </a:defRPr>
            </a:lvl2pPr>
            <a:lvl3pPr algn="l" defTabSz="411480" rtl="0" eaLnBrk="1" fontAlgn="base" hangingPunct="1">
              <a:lnSpc>
                <a:spcPct val="90000"/>
              </a:lnSpc>
              <a:spcBef>
                <a:spcPct val="0"/>
              </a:spcBef>
              <a:spcAft>
                <a:spcPct val="0"/>
              </a:spcAft>
              <a:defRPr sz="1980">
                <a:solidFill>
                  <a:srgbClr val="042E5E"/>
                </a:solidFill>
                <a:latin typeface="Arial" pitchFamily="34" charset="0"/>
                <a:cs typeface="Arial" pitchFamily="34" charset="0"/>
              </a:defRPr>
            </a:lvl3pPr>
            <a:lvl4pPr algn="l" defTabSz="411480" rtl="0" eaLnBrk="1" fontAlgn="base" hangingPunct="1">
              <a:lnSpc>
                <a:spcPct val="90000"/>
              </a:lnSpc>
              <a:spcBef>
                <a:spcPct val="0"/>
              </a:spcBef>
              <a:spcAft>
                <a:spcPct val="0"/>
              </a:spcAft>
              <a:defRPr sz="1980">
                <a:solidFill>
                  <a:srgbClr val="042E5E"/>
                </a:solidFill>
                <a:latin typeface="Arial" pitchFamily="34" charset="0"/>
                <a:cs typeface="Arial" pitchFamily="34" charset="0"/>
              </a:defRPr>
            </a:lvl4pPr>
            <a:lvl5pPr algn="l" defTabSz="411480" rtl="0" eaLnBrk="1" fontAlgn="base" hangingPunct="1">
              <a:lnSpc>
                <a:spcPct val="90000"/>
              </a:lnSpc>
              <a:spcBef>
                <a:spcPct val="0"/>
              </a:spcBef>
              <a:spcAft>
                <a:spcPct val="0"/>
              </a:spcAft>
              <a:defRPr sz="1980">
                <a:solidFill>
                  <a:srgbClr val="042E5E"/>
                </a:solidFill>
                <a:latin typeface="Arial" pitchFamily="34" charset="0"/>
                <a:cs typeface="Arial" pitchFamily="34" charset="0"/>
              </a:defRPr>
            </a:lvl5pPr>
            <a:lvl6pPr marL="411480" algn="l" defTabSz="411480" rtl="0" eaLnBrk="1" fontAlgn="base" hangingPunct="1">
              <a:lnSpc>
                <a:spcPct val="90000"/>
              </a:lnSpc>
              <a:spcBef>
                <a:spcPct val="0"/>
              </a:spcBef>
              <a:spcAft>
                <a:spcPct val="0"/>
              </a:spcAft>
              <a:defRPr sz="1980">
                <a:solidFill>
                  <a:srgbClr val="042E5E"/>
                </a:solidFill>
                <a:latin typeface="Arial" pitchFamily="34" charset="0"/>
                <a:cs typeface="Arial" pitchFamily="34" charset="0"/>
              </a:defRPr>
            </a:lvl6pPr>
            <a:lvl7pPr marL="822960" algn="l" defTabSz="411480" rtl="0" eaLnBrk="1" fontAlgn="base" hangingPunct="1">
              <a:lnSpc>
                <a:spcPct val="90000"/>
              </a:lnSpc>
              <a:spcBef>
                <a:spcPct val="0"/>
              </a:spcBef>
              <a:spcAft>
                <a:spcPct val="0"/>
              </a:spcAft>
              <a:defRPr sz="1980">
                <a:solidFill>
                  <a:srgbClr val="042E5E"/>
                </a:solidFill>
                <a:latin typeface="Arial" pitchFamily="34" charset="0"/>
                <a:cs typeface="Arial" pitchFamily="34" charset="0"/>
              </a:defRPr>
            </a:lvl7pPr>
            <a:lvl8pPr marL="1234440" algn="l" defTabSz="411480" rtl="0" eaLnBrk="1" fontAlgn="base" hangingPunct="1">
              <a:lnSpc>
                <a:spcPct val="90000"/>
              </a:lnSpc>
              <a:spcBef>
                <a:spcPct val="0"/>
              </a:spcBef>
              <a:spcAft>
                <a:spcPct val="0"/>
              </a:spcAft>
              <a:defRPr sz="1980">
                <a:solidFill>
                  <a:srgbClr val="042E5E"/>
                </a:solidFill>
                <a:latin typeface="Arial" pitchFamily="34" charset="0"/>
                <a:cs typeface="Arial" pitchFamily="34" charset="0"/>
              </a:defRPr>
            </a:lvl8pPr>
            <a:lvl9pPr marL="1645920" algn="l" defTabSz="411480" rtl="0" eaLnBrk="1" fontAlgn="base" hangingPunct="1">
              <a:lnSpc>
                <a:spcPct val="90000"/>
              </a:lnSpc>
              <a:spcBef>
                <a:spcPct val="0"/>
              </a:spcBef>
              <a:spcAft>
                <a:spcPct val="0"/>
              </a:spcAft>
              <a:defRPr sz="1980">
                <a:solidFill>
                  <a:srgbClr val="042E5E"/>
                </a:solidFill>
                <a:latin typeface="Arial" pitchFamily="34" charset="0"/>
                <a:cs typeface="Arial" pitchFamily="34" charset="0"/>
              </a:defRPr>
            </a:lvl9pPr>
          </a:lstStyle>
          <a:p>
            <a:endParaRPr lang="en-US" sz="4000"/>
          </a:p>
          <a:p>
            <a:r>
              <a:rPr lang="en-US" sz="4000"/>
              <a:t>Commodities</a:t>
            </a:r>
          </a:p>
        </p:txBody>
      </p:sp>
      <p:sp>
        <p:nvSpPr>
          <p:cNvPr id="4" name="TextBox 3">
            <a:extLst>
              <a:ext uri="{FF2B5EF4-FFF2-40B4-BE49-F238E27FC236}">
                <a16:creationId xmlns:a16="http://schemas.microsoft.com/office/drawing/2014/main" id="{3440FAD1-76B5-B936-E0DF-C5E697EF12D1}"/>
              </a:ext>
            </a:extLst>
          </p:cNvPr>
          <p:cNvSpPr txBox="1"/>
          <p:nvPr/>
        </p:nvSpPr>
        <p:spPr>
          <a:xfrm>
            <a:off x="2336800" y="1686560"/>
            <a:ext cx="0" cy="0"/>
          </a:xfrm>
          <a:prstGeom prst="rect">
            <a:avLst/>
          </a:prstGeom>
        </p:spPr>
        <p:txBody>
          <a:bodyPr vert="horz" wrap="none" lIns="0" tIns="0" rIns="0" bIns="0" rtlCol="0">
            <a:noAutofit/>
          </a:bodyPr>
          <a:lstStyle/>
          <a:p>
            <a:pPr marL="0" indent="0" algn="l">
              <a:spcBef>
                <a:spcPts val="0"/>
              </a:spcBef>
              <a:spcAft>
                <a:spcPts val="600"/>
              </a:spcAft>
              <a:buFontTx/>
              <a:buNone/>
            </a:pPr>
            <a:endParaRPr lang="en-US" sz="1200" b="0" i="0">
              <a:solidFill>
                <a:schemeClr val="tx1"/>
              </a:solidFill>
              <a:latin typeface="Tenorite" pitchFamily="2" charset="0"/>
            </a:endParaRPr>
          </a:p>
        </p:txBody>
      </p:sp>
      <p:sp>
        <p:nvSpPr>
          <p:cNvPr id="13" name="TextBox 12">
            <a:extLst>
              <a:ext uri="{FF2B5EF4-FFF2-40B4-BE49-F238E27FC236}">
                <a16:creationId xmlns:a16="http://schemas.microsoft.com/office/drawing/2014/main" id="{01DEF3EA-A3DD-C9A6-AF77-A425AA034CED}"/>
              </a:ext>
            </a:extLst>
          </p:cNvPr>
          <p:cNvSpPr txBox="1"/>
          <p:nvPr/>
        </p:nvSpPr>
        <p:spPr>
          <a:xfrm>
            <a:off x="-699715" y="3021496"/>
            <a:ext cx="0" cy="0"/>
          </a:xfrm>
          <a:prstGeom prst="rect">
            <a:avLst/>
          </a:prstGeom>
        </p:spPr>
        <p:txBody>
          <a:bodyPr vert="horz" wrap="none" lIns="0" tIns="0" rIns="0" bIns="0" rtlCol="0">
            <a:noAutofit/>
          </a:bodyPr>
          <a:lstStyle/>
          <a:p>
            <a:pPr marL="0" indent="0" algn="l">
              <a:spcBef>
                <a:spcPts val="0"/>
              </a:spcBef>
              <a:spcAft>
                <a:spcPts val="600"/>
              </a:spcAft>
              <a:buFontTx/>
              <a:buNone/>
            </a:pPr>
            <a:endParaRPr lang="en-US" sz="1200" b="0" i="0">
              <a:solidFill>
                <a:schemeClr val="tx1"/>
              </a:solidFill>
              <a:latin typeface="Tenorite" pitchFamily="2" charset="0"/>
            </a:endParaRPr>
          </a:p>
        </p:txBody>
      </p:sp>
    </p:spTree>
    <p:extLst>
      <p:ext uri="{BB962C8B-B14F-4D97-AF65-F5344CB8AC3E}">
        <p14:creationId xmlns:p14="http://schemas.microsoft.com/office/powerpoint/2010/main" val="999918258"/>
      </p:ext>
    </p:extLst>
  </p:cSld>
  <p:clrMapOvr>
    <a:masterClrMapping/>
  </p:clrMapOvr>
  <p:transition spd="med">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60A75-03E5-5944-B4E0-A08656D70136}"/>
              </a:ext>
            </a:extLst>
          </p:cNvPr>
          <p:cNvSpPr>
            <a:spLocks noGrp="1"/>
          </p:cNvSpPr>
          <p:nvPr>
            <p:ph type="title"/>
          </p:nvPr>
        </p:nvSpPr>
        <p:spPr>
          <a:xfrm>
            <a:off x="457200" y="544631"/>
            <a:ext cx="2262146" cy="1443559"/>
          </a:xfrm>
        </p:spPr>
        <p:txBody>
          <a:bodyPr/>
          <a:lstStyle/>
          <a:p>
            <a:r>
              <a:rPr lang="en-US" dirty="0"/>
              <a:t>Commodities Are on the Verge </a:t>
            </a:r>
            <a:br>
              <a:rPr lang="en-US" dirty="0"/>
            </a:br>
            <a:r>
              <a:rPr lang="en-US" dirty="0"/>
              <a:t>of a Breakout</a:t>
            </a:r>
            <a:endParaRPr lang="en-US" dirty="0">
              <a:solidFill>
                <a:srgbClr val="B95826"/>
              </a:solidFill>
              <a:effectLst/>
            </a:endParaRPr>
          </a:p>
        </p:txBody>
      </p:sp>
      <p:sp>
        <p:nvSpPr>
          <p:cNvPr id="5" name="Footer Placeholder 4">
            <a:extLst>
              <a:ext uri="{FF2B5EF4-FFF2-40B4-BE49-F238E27FC236}">
                <a16:creationId xmlns:a16="http://schemas.microsoft.com/office/drawing/2014/main" id="{0A5B176D-5E9B-8D39-18BB-455229CFD3DC}"/>
              </a:ext>
            </a:extLst>
          </p:cNvPr>
          <p:cNvSpPr>
            <a:spLocks noGrp="1"/>
          </p:cNvSpPr>
          <p:nvPr>
            <p:ph type="ftr" sz="quarter" idx="11"/>
          </p:nvPr>
        </p:nvSpPr>
        <p:spPr/>
        <p:txBody>
          <a:bodyPr/>
          <a:lstStyle/>
          <a:p>
            <a:r>
              <a:rPr lang="en-US"/>
              <a:t>Member FINRA/SIPC</a:t>
            </a:r>
          </a:p>
        </p:txBody>
      </p:sp>
      <p:sp>
        <p:nvSpPr>
          <p:cNvPr id="4" name="TextBox 3">
            <a:extLst>
              <a:ext uri="{FF2B5EF4-FFF2-40B4-BE49-F238E27FC236}">
                <a16:creationId xmlns:a16="http://schemas.microsoft.com/office/drawing/2014/main" id="{974E2C33-72F7-3448-B5FC-AD04C911AE59}"/>
              </a:ext>
            </a:extLst>
          </p:cNvPr>
          <p:cNvSpPr txBox="1"/>
          <p:nvPr/>
        </p:nvSpPr>
        <p:spPr>
          <a:xfrm>
            <a:off x="457198" y="3966934"/>
            <a:ext cx="1912291" cy="692497"/>
          </a:xfrm>
          <a:prstGeom prst="rect">
            <a:avLst/>
          </a:prstGeom>
          <a:noFill/>
        </p:spPr>
        <p:txBody>
          <a:bodyPr wrap="square" lIns="0" tIns="0" rIns="0" bIns="0" rtlCol="0" anchor="b" anchorCtr="0">
            <a:spAutoFit/>
          </a:bodyPr>
          <a:lstStyle/>
          <a:p>
            <a:r>
              <a:rPr lang="en-US" sz="900" dirty="0">
                <a:effectLst/>
                <a:latin typeface="Tenorite" pitchFamily="2" charset="0"/>
              </a:rPr>
              <a:t>Source: LPL Research, Bloomberg 11/05/25. Past performance is no guarantee of future results. All indexes are unmanaged and cannot be invested in directly.</a:t>
            </a:r>
          </a:p>
        </p:txBody>
      </p:sp>
      <p:pic>
        <p:nvPicPr>
          <p:cNvPr id="3" name="Picture 2">
            <a:extLst>
              <a:ext uri="{FF2B5EF4-FFF2-40B4-BE49-F238E27FC236}">
                <a16:creationId xmlns:a16="http://schemas.microsoft.com/office/drawing/2014/main" id="{EC35B389-4157-B9E3-300E-9D7E4B6084CB}"/>
              </a:ext>
            </a:extLst>
          </p:cNvPr>
          <p:cNvPicPr>
            <a:picLocks noChangeAspect="1"/>
          </p:cNvPicPr>
          <p:nvPr/>
        </p:nvPicPr>
        <p:blipFill>
          <a:blip r:embed="rId3"/>
          <a:srcRect/>
          <a:stretch/>
        </p:blipFill>
        <p:spPr>
          <a:xfrm>
            <a:off x="2971801" y="544631"/>
            <a:ext cx="5715000" cy="4114800"/>
          </a:xfrm>
          <a:prstGeom prst="rect">
            <a:avLst/>
          </a:prstGeom>
        </p:spPr>
      </p:pic>
    </p:spTree>
    <p:extLst>
      <p:ext uri="{BB962C8B-B14F-4D97-AF65-F5344CB8AC3E}">
        <p14:creationId xmlns:p14="http://schemas.microsoft.com/office/powerpoint/2010/main" val="2264845527"/>
      </p:ext>
    </p:extLst>
  </p:cSld>
  <p:clrMapOvr>
    <a:masterClrMapping/>
  </p:clrMapOvr>
  <p:transition spd="med">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BB73DC-2F51-7624-6824-BA179ECDB4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DFE9DC-F537-7F0B-B646-1C90B3A88457}"/>
              </a:ext>
            </a:extLst>
          </p:cNvPr>
          <p:cNvSpPr>
            <a:spLocks noGrp="1"/>
          </p:cNvSpPr>
          <p:nvPr>
            <p:ph type="title"/>
          </p:nvPr>
        </p:nvSpPr>
        <p:spPr>
          <a:xfrm>
            <a:off x="457200" y="544631"/>
            <a:ext cx="2144234" cy="1443559"/>
          </a:xfrm>
        </p:spPr>
        <p:txBody>
          <a:bodyPr/>
          <a:lstStyle/>
          <a:p>
            <a:r>
              <a:rPr lang="en-US" dirty="0"/>
              <a:t>Geopolitics and Trade Have </a:t>
            </a:r>
            <a:br>
              <a:rPr lang="en-US" dirty="0"/>
            </a:br>
            <a:r>
              <a:rPr lang="en-US" dirty="0"/>
              <a:t>Been Important Factors Behind Gold's Outperformance </a:t>
            </a:r>
            <a:endParaRPr lang="en-US" dirty="0">
              <a:solidFill>
                <a:srgbClr val="B95826"/>
              </a:solidFill>
              <a:effectLst/>
            </a:endParaRPr>
          </a:p>
        </p:txBody>
      </p:sp>
      <p:sp>
        <p:nvSpPr>
          <p:cNvPr id="5" name="Footer Placeholder 4">
            <a:extLst>
              <a:ext uri="{FF2B5EF4-FFF2-40B4-BE49-F238E27FC236}">
                <a16:creationId xmlns:a16="http://schemas.microsoft.com/office/drawing/2014/main" id="{C70CF115-83CE-569F-D400-E05175F1FD5F}"/>
              </a:ext>
            </a:extLst>
          </p:cNvPr>
          <p:cNvSpPr>
            <a:spLocks noGrp="1"/>
          </p:cNvSpPr>
          <p:nvPr>
            <p:ph type="ftr" sz="quarter" idx="11"/>
          </p:nvPr>
        </p:nvSpPr>
        <p:spPr/>
        <p:txBody>
          <a:bodyPr/>
          <a:lstStyle/>
          <a:p>
            <a:r>
              <a:rPr lang="en-US"/>
              <a:t>Member FINRA/SIPC</a:t>
            </a:r>
          </a:p>
        </p:txBody>
      </p:sp>
      <p:sp>
        <p:nvSpPr>
          <p:cNvPr id="4" name="TextBox 3">
            <a:extLst>
              <a:ext uri="{FF2B5EF4-FFF2-40B4-BE49-F238E27FC236}">
                <a16:creationId xmlns:a16="http://schemas.microsoft.com/office/drawing/2014/main" id="{9A94D03C-4E18-0459-9FE9-3658080C5001}"/>
              </a:ext>
            </a:extLst>
          </p:cNvPr>
          <p:cNvSpPr txBox="1"/>
          <p:nvPr/>
        </p:nvSpPr>
        <p:spPr>
          <a:xfrm>
            <a:off x="457197" y="3828434"/>
            <a:ext cx="1967025" cy="830997"/>
          </a:xfrm>
          <a:prstGeom prst="rect">
            <a:avLst/>
          </a:prstGeom>
          <a:noFill/>
        </p:spPr>
        <p:txBody>
          <a:bodyPr wrap="square" lIns="0" tIns="0" rIns="0" bIns="0" rtlCol="0" anchor="b" anchorCtr="0">
            <a:spAutoFit/>
          </a:bodyPr>
          <a:lstStyle/>
          <a:p>
            <a:r>
              <a:rPr lang="en-US" sz="900" dirty="0">
                <a:effectLst/>
                <a:latin typeface="Tenorite" pitchFamily="2" charset="0"/>
              </a:rPr>
              <a:t>Source: LPL Research, </a:t>
            </a:r>
            <a:r>
              <a:rPr lang="en-US" sz="900" dirty="0">
                <a:latin typeface="Tenorite" pitchFamily="2" charset="0"/>
              </a:rPr>
              <a:t>World Gold Council, Bloomberg 11/05/25. All indexes are unmanaged and cannot be invested in directly. </a:t>
            </a:r>
            <a:br>
              <a:rPr lang="en-US" sz="900" dirty="0">
                <a:latin typeface="Tenorite" pitchFamily="2" charset="0"/>
              </a:rPr>
            </a:br>
            <a:r>
              <a:rPr lang="en-US" sz="900" dirty="0">
                <a:latin typeface="Tenorite" pitchFamily="2" charset="0"/>
              </a:rPr>
              <a:t>Past performance is no guarantee </a:t>
            </a:r>
            <a:br>
              <a:rPr lang="en-US" sz="900" dirty="0">
                <a:latin typeface="Tenorite" pitchFamily="2" charset="0"/>
              </a:rPr>
            </a:br>
            <a:r>
              <a:rPr lang="en-US" sz="900" dirty="0">
                <a:latin typeface="Tenorite" pitchFamily="2" charset="0"/>
              </a:rPr>
              <a:t>of future results. </a:t>
            </a:r>
            <a:endParaRPr lang="en-US" sz="900" dirty="0">
              <a:effectLst/>
              <a:latin typeface="Tenorite" pitchFamily="2" charset="0"/>
            </a:endParaRPr>
          </a:p>
        </p:txBody>
      </p:sp>
      <p:pic>
        <p:nvPicPr>
          <p:cNvPr id="3" name="Picture 2">
            <a:extLst>
              <a:ext uri="{FF2B5EF4-FFF2-40B4-BE49-F238E27FC236}">
                <a16:creationId xmlns:a16="http://schemas.microsoft.com/office/drawing/2014/main" id="{EEEE837F-8953-0FE0-E699-A60FE37D5DCA}"/>
              </a:ext>
            </a:extLst>
          </p:cNvPr>
          <p:cNvPicPr>
            <a:picLocks noChangeAspect="1"/>
          </p:cNvPicPr>
          <p:nvPr/>
        </p:nvPicPr>
        <p:blipFill>
          <a:blip r:embed="rId3"/>
          <a:srcRect/>
          <a:stretch/>
        </p:blipFill>
        <p:spPr>
          <a:xfrm>
            <a:off x="2971801" y="544631"/>
            <a:ext cx="5715000" cy="4114800"/>
          </a:xfrm>
          <a:prstGeom prst="rect">
            <a:avLst/>
          </a:prstGeom>
        </p:spPr>
      </p:pic>
    </p:spTree>
    <p:extLst>
      <p:ext uri="{BB962C8B-B14F-4D97-AF65-F5344CB8AC3E}">
        <p14:creationId xmlns:p14="http://schemas.microsoft.com/office/powerpoint/2010/main" val="3658074778"/>
      </p:ext>
    </p:extLst>
  </p:cSld>
  <p:clrMapOvr>
    <a:masterClrMapping/>
  </p:clrMapOvr>
  <p:transition spd="med">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DF1A5E-937A-D647-930B-19B9CFB19C66}"/>
              </a:ext>
            </a:extLst>
          </p:cNvPr>
          <p:cNvSpPr>
            <a:spLocks noGrp="1"/>
          </p:cNvSpPr>
          <p:nvPr>
            <p:ph type="title"/>
          </p:nvPr>
        </p:nvSpPr>
        <p:spPr>
          <a:xfrm>
            <a:off x="457199" y="429767"/>
            <a:ext cx="8229600" cy="406845"/>
          </a:xfrm>
        </p:spPr>
        <p:txBody>
          <a:bodyPr/>
          <a:lstStyle/>
          <a:p>
            <a:r>
              <a:rPr lang="en-US"/>
              <a:t>Disclosures</a:t>
            </a:r>
          </a:p>
        </p:txBody>
      </p:sp>
      <p:sp>
        <p:nvSpPr>
          <p:cNvPr id="5" name="Footer Placeholder 4">
            <a:extLst>
              <a:ext uri="{FF2B5EF4-FFF2-40B4-BE49-F238E27FC236}">
                <a16:creationId xmlns:a16="http://schemas.microsoft.com/office/drawing/2014/main" id="{0D9435BC-9BB2-7FDE-B2E6-ADBB294D3A9D}"/>
              </a:ext>
            </a:extLst>
          </p:cNvPr>
          <p:cNvSpPr>
            <a:spLocks noGrp="1"/>
          </p:cNvSpPr>
          <p:nvPr>
            <p:ph type="ftr" sz="quarter" idx="11"/>
          </p:nvPr>
        </p:nvSpPr>
        <p:spPr/>
        <p:txBody>
          <a:bodyPr/>
          <a:lstStyle/>
          <a:p>
            <a:r>
              <a:rPr lang="en-US"/>
              <a:t>Member FINRA/SIPC</a:t>
            </a:r>
          </a:p>
        </p:txBody>
      </p:sp>
      <p:sp>
        <p:nvSpPr>
          <p:cNvPr id="4" name="TextBox 3">
            <a:extLst>
              <a:ext uri="{FF2B5EF4-FFF2-40B4-BE49-F238E27FC236}">
                <a16:creationId xmlns:a16="http://schemas.microsoft.com/office/drawing/2014/main" id="{2138DEF2-2EE6-034B-BC2C-CB0848CFEE49}"/>
              </a:ext>
            </a:extLst>
          </p:cNvPr>
          <p:cNvSpPr txBox="1"/>
          <p:nvPr/>
        </p:nvSpPr>
        <p:spPr>
          <a:xfrm flipH="1">
            <a:off x="454020" y="978379"/>
            <a:ext cx="8226425" cy="2891872"/>
          </a:xfrm>
          <a:prstGeom prst="rect">
            <a:avLst/>
          </a:prstGeom>
          <a:noFill/>
        </p:spPr>
        <p:txBody>
          <a:bodyPr wrap="square" lIns="0" tIns="0" rIns="0" bIns="0" numCol="2" spcCol="274320" rtlCol="0">
            <a:noAutofit/>
          </a:bodyPr>
          <a:lstStyle/>
          <a:p>
            <a:r>
              <a:rPr lang="en-US" sz="900">
                <a:solidFill>
                  <a:schemeClr val="accent5">
                    <a:lumMod val="50000"/>
                  </a:schemeClr>
                </a:solidFill>
                <a:latin typeface="Tenorite" panose="00000500000000000000" pitchFamily="2" charset="0"/>
                <a:ea typeface="Open Sans" panose="020B0606030504020204" pitchFamily="34" charset="0"/>
              </a:rPr>
              <a:t>The opinions, statements, and forecasts presented herein are general information only and are not intended to provide specific investment advice or recommendations for any individual. It does not take into account the specific investment objectives, tax and financial condition, or particular needs of any specific person. There is no assurance that the strategies or techniques discussed are suitable for all investors or will be successful. To determine which investment(s) may be appropriate for you, please consult your financial professional prior to investing.</a:t>
            </a:r>
          </a:p>
          <a:p>
            <a:endParaRPr lang="en-US" sz="900">
              <a:solidFill>
                <a:schemeClr val="accent5">
                  <a:lumMod val="50000"/>
                </a:schemeClr>
              </a:solidFill>
              <a:latin typeface="Tenorite" panose="00000500000000000000" pitchFamily="2" charset="0"/>
              <a:ea typeface="Open Sans" panose="020B0606030504020204" pitchFamily="34" charset="0"/>
            </a:endParaRPr>
          </a:p>
          <a:p>
            <a:r>
              <a:rPr lang="en-US" sz="900">
                <a:solidFill>
                  <a:schemeClr val="accent5">
                    <a:lumMod val="50000"/>
                  </a:schemeClr>
                </a:solidFill>
                <a:latin typeface="Tenorite" panose="00000500000000000000" pitchFamily="2" charset="0"/>
                <a:ea typeface="Open Sans" panose="020B0606030504020204" pitchFamily="34" charset="0"/>
              </a:rPr>
              <a:t>Any forward-looking statements, including the economic forecasts herein, may not develop as predicted and are subject to change based on future market and other conditions. All performance referenced is historical and is no guarantee of future results.</a:t>
            </a:r>
          </a:p>
          <a:p>
            <a:endParaRPr lang="en-US" sz="900">
              <a:solidFill>
                <a:schemeClr val="accent5">
                  <a:lumMod val="50000"/>
                </a:schemeClr>
              </a:solidFill>
              <a:latin typeface="Tenorite" panose="00000500000000000000" pitchFamily="2" charset="0"/>
              <a:ea typeface="Open Sans" panose="020B0606030504020204" pitchFamily="34" charset="0"/>
            </a:endParaRPr>
          </a:p>
          <a:p>
            <a:r>
              <a:rPr lang="en-US" sz="900">
                <a:solidFill>
                  <a:schemeClr val="accent5">
                    <a:lumMod val="50000"/>
                  </a:schemeClr>
                </a:solidFill>
                <a:latin typeface="Tenorite" panose="00000500000000000000" pitchFamily="2" charset="0"/>
                <a:ea typeface="Open Sans" panose="020B0606030504020204" pitchFamily="34" charset="0"/>
              </a:rPr>
              <a:t>References to markets, asset classes, and sectors are generally regarding the corresponding market index. Indexes are unmanaged statistical composites and cannot be invested in directly. Index performance is not indicative of the performance of any investment and does not reflect fees, expenses, or sales charges. All performance referenced is historical and is no guarantee of future results.</a:t>
            </a:r>
            <a:br>
              <a:rPr lang="en-US" sz="900">
                <a:solidFill>
                  <a:schemeClr val="accent5">
                    <a:lumMod val="50000"/>
                  </a:schemeClr>
                </a:solidFill>
                <a:latin typeface="Tenorite" panose="00000500000000000000" pitchFamily="2" charset="0"/>
                <a:ea typeface="Open Sans" panose="020B0606030504020204" pitchFamily="34" charset="0"/>
              </a:rPr>
            </a:br>
            <a:endParaRPr lang="en-US" sz="900">
              <a:solidFill>
                <a:schemeClr val="accent5">
                  <a:lumMod val="50000"/>
                </a:schemeClr>
              </a:solidFill>
              <a:latin typeface="Tenorite" panose="00000500000000000000" pitchFamily="2" charset="0"/>
              <a:ea typeface="Open Sans" panose="020B0606030504020204" pitchFamily="34" charset="0"/>
            </a:endParaRPr>
          </a:p>
          <a:p>
            <a:endParaRPr lang="en-US" sz="900">
              <a:solidFill>
                <a:schemeClr val="accent5">
                  <a:lumMod val="50000"/>
                </a:schemeClr>
              </a:solidFill>
              <a:latin typeface="Tenorite" panose="00000500000000000000" pitchFamily="2" charset="0"/>
              <a:ea typeface="Open Sans" panose="020B0606030504020204" pitchFamily="34" charset="0"/>
            </a:endParaRPr>
          </a:p>
          <a:p>
            <a:r>
              <a:rPr lang="en-US" sz="900" b="1">
                <a:solidFill>
                  <a:schemeClr val="accent5">
                    <a:lumMod val="50000"/>
                  </a:schemeClr>
                </a:solidFill>
                <a:latin typeface="Tenorite" panose="00000500000000000000" pitchFamily="2" charset="0"/>
                <a:ea typeface="Open Sans" panose="020B0606030504020204" pitchFamily="34" charset="0"/>
              </a:rPr>
              <a:t>General Risk Disclosures</a:t>
            </a:r>
          </a:p>
          <a:p>
            <a:pPr marL="15240">
              <a:spcBef>
                <a:spcPts val="780"/>
              </a:spcBef>
            </a:pPr>
            <a:r>
              <a:rPr lang="en-US" sz="900">
                <a:latin typeface="Tenorite" panose="00000500000000000000" pitchFamily="2" charset="0"/>
              </a:rPr>
              <a:t>Investing</a:t>
            </a:r>
            <a:r>
              <a:rPr lang="en-US" sz="900" spc="6">
                <a:latin typeface="Tenorite" panose="00000500000000000000" pitchFamily="2" charset="0"/>
              </a:rPr>
              <a:t> </a:t>
            </a:r>
            <a:r>
              <a:rPr lang="en-US" sz="900">
                <a:latin typeface="Tenorite" panose="00000500000000000000" pitchFamily="2" charset="0"/>
              </a:rPr>
              <a:t>involves</a:t>
            </a:r>
            <a:r>
              <a:rPr lang="en-US" sz="900" spc="6">
                <a:latin typeface="Tenorite" panose="00000500000000000000" pitchFamily="2" charset="0"/>
              </a:rPr>
              <a:t> </a:t>
            </a:r>
            <a:r>
              <a:rPr lang="en-US" sz="900">
                <a:latin typeface="Tenorite" panose="00000500000000000000" pitchFamily="2" charset="0"/>
              </a:rPr>
              <a:t>risk including</a:t>
            </a:r>
            <a:r>
              <a:rPr lang="en-US" sz="900" spc="12">
                <a:latin typeface="Tenorite" panose="00000500000000000000" pitchFamily="2" charset="0"/>
              </a:rPr>
              <a:t> </a:t>
            </a:r>
            <a:r>
              <a:rPr lang="en-US" sz="900">
                <a:latin typeface="Tenorite" panose="00000500000000000000" pitchFamily="2" charset="0"/>
              </a:rPr>
              <a:t>the</a:t>
            </a:r>
            <a:r>
              <a:rPr lang="en-US" sz="900" spc="6">
                <a:latin typeface="Tenorite" panose="00000500000000000000" pitchFamily="2" charset="0"/>
              </a:rPr>
              <a:t> </a:t>
            </a:r>
            <a:r>
              <a:rPr lang="en-US" sz="900">
                <a:latin typeface="Tenorite" panose="00000500000000000000" pitchFamily="2" charset="0"/>
              </a:rPr>
              <a:t>potential</a:t>
            </a:r>
            <a:r>
              <a:rPr lang="en-US" sz="900" spc="6">
                <a:latin typeface="Tenorite" panose="00000500000000000000" pitchFamily="2" charset="0"/>
              </a:rPr>
              <a:t> </a:t>
            </a:r>
            <a:r>
              <a:rPr lang="en-US" sz="900">
                <a:latin typeface="Tenorite" panose="00000500000000000000" pitchFamily="2" charset="0"/>
              </a:rPr>
              <a:t>loss of</a:t>
            </a:r>
            <a:r>
              <a:rPr lang="en-US" sz="900" spc="12">
                <a:latin typeface="Tenorite" panose="00000500000000000000" pitchFamily="2" charset="0"/>
              </a:rPr>
              <a:t> </a:t>
            </a:r>
            <a:r>
              <a:rPr lang="en-US" sz="900" spc="-12">
                <a:latin typeface="Tenorite" panose="00000500000000000000" pitchFamily="2" charset="0"/>
              </a:rPr>
              <a:t>principal.</a:t>
            </a:r>
          </a:p>
          <a:p>
            <a:pPr marL="15240" marR="448056">
              <a:lnSpc>
                <a:spcPct val="102499"/>
              </a:lnSpc>
              <a:spcBef>
                <a:spcPts val="636"/>
              </a:spcBef>
            </a:pPr>
            <a:r>
              <a:rPr lang="en-US" sz="900">
                <a:latin typeface="Tenorite" panose="00000500000000000000" pitchFamily="2" charset="0"/>
              </a:rPr>
              <a:t>Alternative</a:t>
            </a:r>
            <a:r>
              <a:rPr lang="en-US" sz="900" spc="-6">
                <a:latin typeface="Tenorite" panose="00000500000000000000" pitchFamily="2" charset="0"/>
              </a:rPr>
              <a:t> </a:t>
            </a:r>
            <a:r>
              <a:rPr lang="en-US" sz="900">
                <a:latin typeface="Tenorite" panose="00000500000000000000" pitchFamily="2" charset="0"/>
              </a:rPr>
              <a:t>investments</a:t>
            </a:r>
            <a:r>
              <a:rPr lang="en-US" sz="900" spc="6">
                <a:latin typeface="Tenorite" panose="00000500000000000000" pitchFamily="2" charset="0"/>
              </a:rPr>
              <a:t> </a:t>
            </a:r>
            <a:r>
              <a:rPr lang="en-US" sz="900">
                <a:latin typeface="Tenorite" panose="00000500000000000000" pitchFamily="2" charset="0"/>
              </a:rPr>
              <a:t>may not</a:t>
            </a:r>
            <a:r>
              <a:rPr lang="en-US" sz="900" spc="12">
                <a:latin typeface="Tenorite" panose="00000500000000000000" pitchFamily="2" charset="0"/>
              </a:rPr>
              <a:t> </a:t>
            </a:r>
            <a:r>
              <a:rPr lang="en-US" sz="900">
                <a:latin typeface="Tenorite" panose="00000500000000000000" pitchFamily="2" charset="0"/>
              </a:rPr>
              <a:t>be</a:t>
            </a:r>
            <a:r>
              <a:rPr lang="en-US" sz="900" spc="12">
                <a:latin typeface="Tenorite" panose="00000500000000000000" pitchFamily="2" charset="0"/>
              </a:rPr>
              <a:t> </a:t>
            </a:r>
            <a:r>
              <a:rPr lang="en-US" sz="900">
                <a:latin typeface="Tenorite" panose="00000500000000000000" pitchFamily="2" charset="0"/>
              </a:rPr>
              <a:t>suitable</a:t>
            </a:r>
            <a:r>
              <a:rPr lang="en-US" sz="900" spc="6">
                <a:latin typeface="Tenorite" panose="00000500000000000000" pitchFamily="2" charset="0"/>
              </a:rPr>
              <a:t> </a:t>
            </a:r>
            <a:r>
              <a:rPr lang="en-US" sz="900">
                <a:latin typeface="Tenorite" panose="00000500000000000000" pitchFamily="2" charset="0"/>
              </a:rPr>
              <a:t>for all investors</a:t>
            </a:r>
            <a:r>
              <a:rPr lang="en-US" sz="900" spc="6">
                <a:latin typeface="Tenorite" panose="00000500000000000000" pitchFamily="2" charset="0"/>
              </a:rPr>
              <a:t> </a:t>
            </a:r>
            <a:r>
              <a:rPr lang="en-US" sz="900">
                <a:latin typeface="Tenorite" panose="00000500000000000000" pitchFamily="2" charset="0"/>
              </a:rPr>
              <a:t>and</a:t>
            </a:r>
            <a:r>
              <a:rPr lang="en-US" sz="900" spc="12">
                <a:latin typeface="Tenorite" panose="00000500000000000000" pitchFamily="2" charset="0"/>
              </a:rPr>
              <a:t> </a:t>
            </a:r>
            <a:r>
              <a:rPr lang="en-US" sz="900">
                <a:latin typeface="Tenorite" panose="00000500000000000000" pitchFamily="2" charset="0"/>
              </a:rPr>
              <a:t>should</a:t>
            </a:r>
            <a:r>
              <a:rPr lang="en-US" sz="900" spc="6">
                <a:latin typeface="Tenorite" panose="00000500000000000000" pitchFamily="2" charset="0"/>
              </a:rPr>
              <a:t> </a:t>
            </a:r>
            <a:r>
              <a:rPr lang="en-US" sz="900">
                <a:latin typeface="Tenorite" panose="00000500000000000000" pitchFamily="2" charset="0"/>
              </a:rPr>
              <a:t>be</a:t>
            </a:r>
            <a:r>
              <a:rPr lang="en-US" sz="900" spc="12">
                <a:latin typeface="Tenorite" panose="00000500000000000000" pitchFamily="2" charset="0"/>
              </a:rPr>
              <a:t> </a:t>
            </a:r>
            <a:r>
              <a:rPr lang="en-US" sz="900">
                <a:latin typeface="Tenorite" panose="00000500000000000000" pitchFamily="2" charset="0"/>
              </a:rPr>
              <a:t>considered</a:t>
            </a:r>
            <a:r>
              <a:rPr lang="en-US" sz="900" spc="12">
                <a:latin typeface="Tenorite" panose="00000500000000000000" pitchFamily="2" charset="0"/>
              </a:rPr>
              <a:t> </a:t>
            </a:r>
            <a:r>
              <a:rPr lang="en-US" sz="900">
                <a:latin typeface="Tenorite" panose="00000500000000000000" pitchFamily="2" charset="0"/>
              </a:rPr>
              <a:t>as an</a:t>
            </a:r>
            <a:r>
              <a:rPr lang="en-US" sz="900" spc="12">
                <a:latin typeface="Tenorite" panose="00000500000000000000" pitchFamily="2" charset="0"/>
              </a:rPr>
              <a:t> </a:t>
            </a:r>
            <a:r>
              <a:rPr lang="en-US" sz="900">
                <a:latin typeface="Tenorite" panose="00000500000000000000" pitchFamily="2" charset="0"/>
              </a:rPr>
              <a:t>investment</a:t>
            </a:r>
            <a:r>
              <a:rPr lang="en-US" sz="900" spc="6">
                <a:latin typeface="Tenorite" panose="00000500000000000000" pitchFamily="2" charset="0"/>
              </a:rPr>
              <a:t> </a:t>
            </a:r>
            <a:r>
              <a:rPr lang="en-US" sz="900">
                <a:latin typeface="Tenorite" panose="00000500000000000000" pitchFamily="2" charset="0"/>
              </a:rPr>
              <a:t>for the</a:t>
            </a:r>
            <a:r>
              <a:rPr lang="en-US" sz="900" spc="12">
                <a:latin typeface="Tenorite" panose="00000500000000000000" pitchFamily="2" charset="0"/>
              </a:rPr>
              <a:t> </a:t>
            </a:r>
            <a:r>
              <a:rPr lang="en-US" sz="900">
                <a:latin typeface="Tenorite" panose="00000500000000000000" pitchFamily="2" charset="0"/>
              </a:rPr>
              <a:t>risk capital portion</a:t>
            </a:r>
            <a:r>
              <a:rPr lang="en-US" sz="900" spc="6">
                <a:latin typeface="Tenorite" panose="00000500000000000000" pitchFamily="2" charset="0"/>
              </a:rPr>
              <a:t> </a:t>
            </a:r>
            <a:r>
              <a:rPr lang="en-US" sz="900">
                <a:latin typeface="Tenorite" panose="00000500000000000000" pitchFamily="2" charset="0"/>
              </a:rPr>
              <a:t>of</a:t>
            </a:r>
            <a:r>
              <a:rPr lang="en-US" sz="900" spc="12">
                <a:latin typeface="Tenorite" panose="00000500000000000000" pitchFamily="2" charset="0"/>
              </a:rPr>
              <a:t> </a:t>
            </a:r>
            <a:r>
              <a:rPr lang="en-US" sz="900">
                <a:latin typeface="Tenorite" panose="00000500000000000000" pitchFamily="2" charset="0"/>
              </a:rPr>
              <a:t>the</a:t>
            </a:r>
            <a:r>
              <a:rPr lang="en-US" sz="900" spc="12">
                <a:latin typeface="Tenorite" panose="00000500000000000000" pitchFamily="2" charset="0"/>
              </a:rPr>
              <a:t> </a:t>
            </a:r>
            <a:r>
              <a:rPr lang="en-US" sz="900">
                <a:latin typeface="Tenorite" panose="00000500000000000000" pitchFamily="2" charset="0"/>
              </a:rPr>
              <a:t>investor’s portfolio.</a:t>
            </a:r>
            <a:r>
              <a:rPr lang="en-US" sz="900" spc="12">
                <a:latin typeface="Tenorite" panose="00000500000000000000" pitchFamily="2" charset="0"/>
              </a:rPr>
              <a:t> </a:t>
            </a:r>
            <a:r>
              <a:rPr lang="en-US" sz="900">
                <a:latin typeface="Tenorite" panose="00000500000000000000" pitchFamily="2" charset="0"/>
              </a:rPr>
              <a:t>The</a:t>
            </a:r>
            <a:r>
              <a:rPr lang="en-US" sz="900" spc="12">
                <a:latin typeface="Tenorite" panose="00000500000000000000" pitchFamily="2" charset="0"/>
              </a:rPr>
              <a:t> </a:t>
            </a:r>
            <a:r>
              <a:rPr lang="en-US" sz="900" spc="-12">
                <a:latin typeface="Tenorite" panose="00000500000000000000" pitchFamily="2" charset="0"/>
              </a:rPr>
              <a:t>strategies </a:t>
            </a:r>
            <a:r>
              <a:rPr lang="en-US" sz="900">
                <a:latin typeface="Tenorite" panose="00000500000000000000" pitchFamily="2" charset="0"/>
              </a:rPr>
              <a:t>employed</a:t>
            </a:r>
            <a:r>
              <a:rPr lang="en-US" sz="900" spc="-6">
                <a:latin typeface="Tenorite" panose="00000500000000000000" pitchFamily="2" charset="0"/>
              </a:rPr>
              <a:t> </a:t>
            </a:r>
            <a:r>
              <a:rPr lang="en-US" sz="900">
                <a:latin typeface="Tenorite" panose="00000500000000000000" pitchFamily="2" charset="0"/>
              </a:rPr>
              <a:t>in</a:t>
            </a:r>
            <a:r>
              <a:rPr lang="en-US" sz="900" spc="12">
                <a:latin typeface="Tenorite" panose="00000500000000000000" pitchFamily="2" charset="0"/>
              </a:rPr>
              <a:t> </a:t>
            </a:r>
            <a:r>
              <a:rPr lang="en-US" sz="900">
                <a:latin typeface="Tenorite" panose="00000500000000000000" pitchFamily="2" charset="0"/>
              </a:rPr>
              <a:t>the</a:t>
            </a:r>
            <a:r>
              <a:rPr lang="en-US" sz="900" spc="12">
                <a:latin typeface="Tenorite" panose="00000500000000000000" pitchFamily="2" charset="0"/>
              </a:rPr>
              <a:t> </a:t>
            </a:r>
            <a:r>
              <a:rPr lang="en-US" sz="900">
                <a:latin typeface="Tenorite" panose="00000500000000000000" pitchFamily="2" charset="0"/>
              </a:rPr>
              <a:t>management</a:t>
            </a:r>
            <a:r>
              <a:rPr lang="en-US" sz="900" spc="12">
                <a:latin typeface="Tenorite" panose="00000500000000000000" pitchFamily="2" charset="0"/>
              </a:rPr>
              <a:t> </a:t>
            </a:r>
            <a:r>
              <a:rPr lang="en-US" sz="900">
                <a:latin typeface="Tenorite" panose="00000500000000000000" pitchFamily="2" charset="0"/>
              </a:rPr>
              <a:t>of</a:t>
            </a:r>
            <a:r>
              <a:rPr lang="en-US" sz="900" spc="12">
                <a:latin typeface="Tenorite" panose="00000500000000000000" pitchFamily="2" charset="0"/>
              </a:rPr>
              <a:t> </a:t>
            </a:r>
            <a:r>
              <a:rPr lang="en-US" sz="900">
                <a:latin typeface="Tenorite" panose="00000500000000000000" pitchFamily="2" charset="0"/>
              </a:rPr>
              <a:t>alternative</a:t>
            </a:r>
            <a:r>
              <a:rPr lang="en-US" sz="900" spc="12">
                <a:latin typeface="Tenorite" panose="00000500000000000000" pitchFamily="2" charset="0"/>
              </a:rPr>
              <a:t> </a:t>
            </a:r>
            <a:r>
              <a:rPr lang="en-US" sz="900">
                <a:latin typeface="Tenorite" panose="00000500000000000000" pitchFamily="2" charset="0"/>
              </a:rPr>
              <a:t>investments</a:t>
            </a:r>
            <a:r>
              <a:rPr lang="en-US" sz="900" spc="6">
                <a:latin typeface="Tenorite" panose="00000500000000000000" pitchFamily="2" charset="0"/>
              </a:rPr>
              <a:t> </a:t>
            </a:r>
            <a:r>
              <a:rPr lang="en-US" sz="900">
                <a:latin typeface="Tenorite" panose="00000500000000000000" pitchFamily="2" charset="0"/>
              </a:rPr>
              <a:t>may</a:t>
            </a:r>
            <a:r>
              <a:rPr lang="en-US" sz="900" spc="6">
                <a:latin typeface="Tenorite" panose="00000500000000000000" pitchFamily="2" charset="0"/>
              </a:rPr>
              <a:t> </a:t>
            </a:r>
            <a:r>
              <a:rPr lang="en-US" sz="900">
                <a:latin typeface="Tenorite" panose="00000500000000000000" pitchFamily="2" charset="0"/>
              </a:rPr>
              <a:t>accelerate</a:t>
            </a:r>
            <a:r>
              <a:rPr lang="en-US" sz="900" spc="12">
                <a:latin typeface="Tenorite" panose="00000500000000000000" pitchFamily="2" charset="0"/>
              </a:rPr>
              <a:t> </a:t>
            </a:r>
            <a:r>
              <a:rPr lang="en-US" sz="900">
                <a:latin typeface="Tenorite" panose="00000500000000000000" pitchFamily="2" charset="0"/>
              </a:rPr>
              <a:t>the</a:t>
            </a:r>
            <a:r>
              <a:rPr lang="en-US" sz="900" spc="12">
                <a:latin typeface="Tenorite" panose="00000500000000000000" pitchFamily="2" charset="0"/>
              </a:rPr>
              <a:t> </a:t>
            </a:r>
            <a:r>
              <a:rPr lang="en-US" sz="900">
                <a:latin typeface="Tenorite" panose="00000500000000000000" pitchFamily="2" charset="0"/>
              </a:rPr>
              <a:t>velocity</a:t>
            </a:r>
            <a:r>
              <a:rPr lang="en-US" sz="900" spc="6">
                <a:latin typeface="Tenorite" panose="00000500000000000000" pitchFamily="2" charset="0"/>
              </a:rPr>
              <a:t> </a:t>
            </a:r>
            <a:r>
              <a:rPr lang="en-US" sz="900">
                <a:latin typeface="Tenorite" panose="00000500000000000000" pitchFamily="2" charset="0"/>
              </a:rPr>
              <a:t>of</a:t>
            </a:r>
            <a:r>
              <a:rPr lang="en-US" sz="900" spc="12">
                <a:latin typeface="Tenorite" panose="00000500000000000000" pitchFamily="2" charset="0"/>
              </a:rPr>
              <a:t> </a:t>
            </a:r>
            <a:r>
              <a:rPr lang="en-US" sz="900">
                <a:latin typeface="Tenorite" panose="00000500000000000000" pitchFamily="2" charset="0"/>
              </a:rPr>
              <a:t>potential</a:t>
            </a:r>
            <a:r>
              <a:rPr lang="en-US" sz="900" spc="6">
                <a:latin typeface="Tenorite" panose="00000500000000000000" pitchFamily="2" charset="0"/>
              </a:rPr>
              <a:t> </a:t>
            </a:r>
            <a:r>
              <a:rPr lang="en-US" sz="900" spc="-12">
                <a:latin typeface="Tenorite" panose="00000500000000000000" pitchFamily="2" charset="0"/>
              </a:rPr>
              <a:t>losses.</a:t>
            </a:r>
          </a:p>
          <a:p>
            <a:pPr marL="15240" marR="82296">
              <a:lnSpc>
                <a:spcPct val="97500"/>
              </a:lnSpc>
              <a:spcBef>
                <a:spcPts val="804"/>
              </a:spcBef>
            </a:pPr>
            <a:r>
              <a:rPr lang="en-US" sz="900">
                <a:latin typeface="Tenorite" panose="00000500000000000000" pitchFamily="2" charset="0"/>
              </a:rPr>
              <a:t>Managed futures are speculative, use significant leverage, may carry substantial charges, and should only be considered suitable for the risk capital portion of an investor's portfolio.</a:t>
            </a:r>
          </a:p>
          <a:p>
            <a:pPr marL="15240" marR="82296">
              <a:lnSpc>
                <a:spcPct val="97500"/>
              </a:lnSpc>
              <a:spcBef>
                <a:spcPts val="804"/>
              </a:spcBef>
            </a:pPr>
            <a:r>
              <a:rPr lang="en-US" sz="900">
                <a:latin typeface="Tenorite" panose="00000500000000000000" pitchFamily="2" charset="0"/>
              </a:rPr>
              <a:t>Investing</a:t>
            </a:r>
            <a:r>
              <a:rPr lang="en-US" sz="900" spc="-6">
                <a:latin typeface="Tenorite" panose="00000500000000000000" pitchFamily="2" charset="0"/>
              </a:rPr>
              <a:t> </a:t>
            </a:r>
            <a:r>
              <a:rPr lang="en-US" sz="900">
                <a:latin typeface="Tenorite" panose="00000500000000000000" pitchFamily="2" charset="0"/>
              </a:rPr>
              <a:t>in</a:t>
            </a:r>
            <a:r>
              <a:rPr lang="en-US" sz="900" spc="6">
                <a:latin typeface="Tenorite" panose="00000500000000000000" pitchFamily="2" charset="0"/>
              </a:rPr>
              <a:t> </a:t>
            </a:r>
            <a:r>
              <a:rPr lang="en-US" sz="900">
                <a:latin typeface="Tenorite" panose="00000500000000000000" pitchFamily="2" charset="0"/>
              </a:rPr>
              <a:t>stock</a:t>
            </a:r>
            <a:r>
              <a:rPr lang="en-US" sz="900" spc="6">
                <a:latin typeface="Tenorite" panose="00000500000000000000" pitchFamily="2" charset="0"/>
              </a:rPr>
              <a:t> </a:t>
            </a:r>
            <a:r>
              <a:rPr lang="en-US" sz="900">
                <a:latin typeface="Tenorite" panose="00000500000000000000" pitchFamily="2" charset="0"/>
              </a:rPr>
              <a:t>includes numerous</a:t>
            </a:r>
            <a:r>
              <a:rPr lang="en-US" sz="900" spc="6">
                <a:latin typeface="Tenorite" panose="00000500000000000000" pitchFamily="2" charset="0"/>
              </a:rPr>
              <a:t> </a:t>
            </a:r>
            <a:r>
              <a:rPr lang="en-US" sz="900">
                <a:latin typeface="Tenorite" panose="00000500000000000000" pitchFamily="2" charset="0"/>
              </a:rPr>
              <a:t>specific risks</a:t>
            </a:r>
            <a:r>
              <a:rPr lang="en-US" sz="900" spc="6">
                <a:latin typeface="Tenorite" panose="00000500000000000000" pitchFamily="2" charset="0"/>
              </a:rPr>
              <a:t> </a:t>
            </a:r>
            <a:r>
              <a:rPr lang="en-US" sz="900">
                <a:latin typeface="Tenorite" panose="00000500000000000000" pitchFamily="2" charset="0"/>
              </a:rPr>
              <a:t>including</a:t>
            </a:r>
            <a:r>
              <a:rPr lang="en-US" sz="900" spc="6">
                <a:latin typeface="Tenorite" panose="00000500000000000000" pitchFamily="2" charset="0"/>
              </a:rPr>
              <a:t> </a:t>
            </a:r>
            <a:r>
              <a:rPr lang="en-US" sz="900">
                <a:latin typeface="Tenorite" panose="00000500000000000000" pitchFamily="2" charset="0"/>
              </a:rPr>
              <a:t>the</a:t>
            </a:r>
            <a:r>
              <a:rPr lang="en-US" sz="900" spc="12">
                <a:latin typeface="Tenorite" panose="00000500000000000000" pitchFamily="2" charset="0"/>
              </a:rPr>
              <a:t> </a:t>
            </a:r>
            <a:r>
              <a:rPr lang="en-US" sz="900">
                <a:latin typeface="Tenorite" panose="00000500000000000000" pitchFamily="2" charset="0"/>
              </a:rPr>
              <a:t>fluctuation</a:t>
            </a:r>
            <a:r>
              <a:rPr lang="en-US" sz="900" spc="6">
                <a:latin typeface="Tenorite" panose="00000500000000000000" pitchFamily="2" charset="0"/>
              </a:rPr>
              <a:t> </a:t>
            </a:r>
            <a:r>
              <a:rPr lang="en-US" sz="900">
                <a:latin typeface="Tenorite" panose="00000500000000000000" pitchFamily="2" charset="0"/>
              </a:rPr>
              <a:t>of</a:t>
            </a:r>
            <a:r>
              <a:rPr lang="en-US" sz="900" spc="12">
                <a:latin typeface="Tenorite" panose="00000500000000000000" pitchFamily="2" charset="0"/>
              </a:rPr>
              <a:t> </a:t>
            </a:r>
            <a:r>
              <a:rPr lang="en-US" sz="900">
                <a:latin typeface="Tenorite" panose="00000500000000000000" pitchFamily="2" charset="0"/>
              </a:rPr>
              <a:t>dividend,</a:t>
            </a:r>
            <a:r>
              <a:rPr lang="en-US" sz="900" spc="6">
                <a:latin typeface="Tenorite" panose="00000500000000000000" pitchFamily="2" charset="0"/>
              </a:rPr>
              <a:t> </a:t>
            </a:r>
            <a:r>
              <a:rPr lang="en-US" sz="900">
                <a:latin typeface="Tenorite" panose="00000500000000000000" pitchFamily="2" charset="0"/>
              </a:rPr>
              <a:t>loss of</a:t>
            </a:r>
            <a:r>
              <a:rPr lang="en-US" sz="900" spc="12">
                <a:latin typeface="Tenorite" panose="00000500000000000000" pitchFamily="2" charset="0"/>
              </a:rPr>
              <a:t> </a:t>
            </a:r>
            <a:r>
              <a:rPr lang="en-US" sz="900">
                <a:latin typeface="Tenorite" panose="00000500000000000000" pitchFamily="2" charset="0"/>
              </a:rPr>
              <a:t>principal, and</a:t>
            </a:r>
            <a:r>
              <a:rPr lang="en-US" sz="900" spc="12">
                <a:latin typeface="Tenorite" panose="00000500000000000000" pitchFamily="2" charset="0"/>
              </a:rPr>
              <a:t> </a:t>
            </a:r>
            <a:r>
              <a:rPr lang="en-US" sz="900">
                <a:latin typeface="Tenorite" panose="00000500000000000000" pitchFamily="2" charset="0"/>
              </a:rPr>
              <a:t>potential illiquidity</a:t>
            </a:r>
            <a:r>
              <a:rPr lang="en-US" sz="900" spc="6">
                <a:latin typeface="Tenorite" panose="00000500000000000000" pitchFamily="2" charset="0"/>
              </a:rPr>
              <a:t> </a:t>
            </a:r>
            <a:r>
              <a:rPr lang="en-US" sz="900">
                <a:latin typeface="Tenorite" panose="00000500000000000000" pitchFamily="2" charset="0"/>
              </a:rPr>
              <a:t>of</a:t>
            </a:r>
            <a:r>
              <a:rPr lang="en-US" sz="900" spc="6">
                <a:latin typeface="Tenorite" panose="00000500000000000000" pitchFamily="2" charset="0"/>
              </a:rPr>
              <a:t> </a:t>
            </a:r>
            <a:r>
              <a:rPr lang="en-US" sz="900">
                <a:latin typeface="Tenorite" panose="00000500000000000000" pitchFamily="2" charset="0"/>
              </a:rPr>
              <a:t>the</a:t>
            </a:r>
            <a:r>
              <a:rPr lang="en-US" sz="900" spc="12">
                <a:latin typeface="Tenorite" panose="00000500000000000000" pitchFamily="2" charset="0"/>
              </a:rPr>
              <a:t> </a:t>
            </a:r>
            <a:r>
              <a:rPr lang="en-US" sz="900">
                <a:latin typeface="Tenorite" panose="00000500000000000000" pitchFamily="2" charset="0"/>
              </a:rPr>
              <a:t>investment</a:t>
            </a:r>
            <a:r>
              <a:rPr lang="en-US" sz="900" spc="6">
                <a:latin typeface="Tenorite" panose="00000500000000000000" pitchFamily="2" charset="0"/>
              </a:rPr>
              <a:t> </a:t>
            </a:r>
            <a:r>
              <a:rPr lang="en-US" sz="900">
                <a:latin typeface="Tenorite" panose="00000500000000000000" pitchFamily="2" charset="0"/>
              </a:rPr>
              <a:t>in</a:t>
            </a:r>
            <a:r>
              <a:rPr lang="en-US" sz="900" spc="12">
                <a:latin typeface="Tenorite" panose="00000500000000000000" pitchFamily="2" charset="0"/>
              </a:rPr>
              <a:t> </a:t>
            </a:r>
            <a:r>
              <a:rPr lang="en-US" sz="900">
                <a:latin typeface="Tenorite" panose="00000500000000000000" pitchFamily="2" charset="0"/>
              </a:rPr>
              <a:t>a</a:t>
            </a:r>
            <a:r>
              <a:rPr lang="en-US" sz="900" spc="6">
                <a:latin typeface="Tenorite" panose="00000500000000000000" pitchFamily="2" charset="0"/>
              </a:rPr>
              <a:t> </a:t>
            </a:r>
            <a:r>
              <a:rPr lang="en-US" sz="900">
                <a:latin typeface="Tenorite" panose="00000500000000000000" pitchFamily="2" charset="0"/>
              </a:rPr>
              <a:t>falling</a:t>
            </a:r>
            <a:r>
              <a:rPr lang="en-US" sz="900" spc="12">
                <a:latin typeface="Tenorite" panose="00000500000000000000" pitchFamily="2" charset="0"/>
              </a:rPr>
              <a:t> </a:t>
            </a:r>
            <a:r>
              <a:rPr lang="en-US" sz="900">
                <a:latin typeface="Tenorite" panose="00000500000000000000" pitchFamily="2" charset="0"/>
              </a:rPr>
              <a:t>market.</a:t>
            </a:r>
            <a:r>
              <a:rPr lang="en-US" sz="900" spc="6">
                <a:latin typeface="Tenorite" panose="00000500000000000000" pitchFamily="2" charset="0"/>
              </a:rPr>
              <a:t> </a:t>
            </a:r>
            <a:r>
              <a:rPr lang="en-US" sz="900">
                <a:latin typeface="Tenorite" panose="00000500000000000000" pitchFamily="2" charset="0"/>
              </a:rPr>
              <a:t>Because</a:t>
            </a:r>
            <a:r>
              <a:rPr lang="en-US" sz="900" spc="12">
                <a:latin typeface="Tenorite" panose="00000500000000000000" pitchFamily="2" charset="0"/>
              </a:rPr>
              <a:t> </a:t>
            </a:r>
            <a:r>
              <a:rPr lang="en-US" sz="900" spc="-30">
                <a:latin typeface="Tenorite" panose="00000500000000000000" pitchFamily="2" charset="0"/>
              </a:rPr>
              <a:t>of</a:t>
            </a:r>
            <a:r>
              <a:rPr lang="en-US" sz="900">
                <a:latin typeface="Tenorite" panose="00000500000000000000" pitchFamily="2" charset="0"/>
              </a:rPr>
              <a:t> their</a:t>
            </a:r>
            <a:r>
              <a:rPr lang="en-US" sz="900" spc="-18">
                <a:latin typeface="Tenorite" panose="00000500000000000000" pitchFamily="2" charset="0"/>
              </a:rPr>
              <a:t> </a:t>
            </a:r>
            <a:r>
              <a:rPr lang="en-US" sz="900">
                <a:latin typeface="Tenorite" panose="00000500000000000000" pitchFamily="2" charset="0"/>
              </a:rPr>
              <a:t>narrow</a:t>
            </a:r>
            <a:r>
              <a:rPr lang="en-US" sz="900" spc="6">
                <a:latin typeface="Tenorite" panose="00000500000000000000" pitchFamily="2" charset="0"/>
              </a:rPr>
              <a:t> </a:t>
            </a:r>
            <a:r>
              <a:rPr lang="en-US" sz="900">
                <a:latin typeface="Tenorite" panose="00000500000000000000" pitchFamily="2" charset="0"/>
              </a:rPr>
              <a:t>focus,</a:t>
            </a:r>
            <a:r>
              <a:rPr lang="en-US" sz="900" spc="6">
                <a:latin typeface="Tenorite" panose="00000500000000000000" pitchFamily="2" charset="0"/>
              </a:rPr>
              <a:t> </a:t>
            </a:r>
            <a:r>
              <a:rPr lang="en-US" sz="900">
                <a:latin typeface="Tenorite" panose="00000500000000000000" pitchFamily="2" charset="0"/>
              </a:rPr>
              <a:t>sector investing</a:t>
            </a:r>
            <a:r>
              <a:rPr lang="en-US" sz="900" spc="6">
                <a:latin typeface="Tenorite" panose="00000500000000000000" pitchFamily="2" charset="0"/>
              </a:rPr>
              <a:t> </a:t>
            </a:r>
            <a:r>
              <a:rPr lang="en-US" sz="900">
                <a:latin typeface="Tenorite" panose="00000500000000000000" pitchFamily="2" charset="0"/>
              </a:rPr>
              <a:t>will</a:t>
            </a:r>
            <a:r>
              <a:rPr lang="en-US" sz="900" spc="6">
                <a:latin typeface="Tenorite" panose="00000500000000000000" pitchFamily="2" charset="0"/>
              </a:rPr>
              <a:t> </a:t>
            </a:r>
            <a:r>
              <a:rPr lang="en-US" sz="900">
                <a:latin typeface="Tenorite" panose="00000500000000000000" pitchFamily="2" charset="0"/>
              </a:rPr>
              <a:t>be</a:t>
            </a:r>
            <a:r>
              <a:rPr lang="en-US" sz="900" spc="12">
                <a:latin typeface="Tenorite" panose="00000500000000000000" pitchFamily="2" charset="0"/>
              </a:rPr>
              <a:t> </a:t>
            </a:r>
            <a:r>
              <a:rPr lang="en-US" sz="900">
                <a:latin typeface="Tenorite" panose="00000500000000000000" pitchFamily="2" charset="0"/>
              </a:rPr>
              <a:t>subject</a:t>
            </a:r>
            <a:r>
              <a:rPr lang="en-US" sz="900" spc="6">
                <a:latin typeface="Tenorite" panose="00000500000000000000" pitchFamily="2" charset="0"/>
              </a:rPr>
              <a:t> </a:t>
            </a:r>
            <a:r>
              <a:rPr lang="en-US" sz="900">
                <a:latin typeface="Tenorite" panose="00000500000000000000" pitchFamily="2" charset="0"/>
              </a:rPr>
              <a:t>to</a:t>
            </a:r>
            <a:r>
              <a:rPr lang="en-US" sz="900" spc="12">
                <a:latin typeface="Tenorite" panose="00000500000000000000" pitchFamily="2" charset="0"/>
              </a:rPr>
              <a:t> </a:t>
            </a:r>
            <a:r>
              <a:rPr lang="en-US" sz="900">
                <a:latin typeface="Tenorite" panose="00000500000000000000" pitchFamily="2" charset="0"/>
              </a:rPr>
              <a:t>greater</a:t>
            </a:r>
            <a:r>
              <a:rPr lang="en-US" sz="900" spc="-6">
                <a:latin typeface="Tenorite" panose="00000500000000000000" pitchFamily="2" charset="0"/>
              </a:rPr>
              <a:t> </a:t>
            </a:r>
            <a:r>
              <a:rPr lang="en-US" sz="900">
                <a:latin typeface="Tenorite" panose="00000500000000000000" pitchFamily="2" charset="0"/>
              </a:rPr>
              <a:t>volatility</a:t>
            </a:r>
            <a:r>
              <a:rPr lang="en-US" sz="900" spc="6">
                <a:latin typeface="Tenorite" panose="00000500000000000000" pitchFamily="2" charset="0"/>
              </a:rPr>
              <a:t> </a:t>
            </a:r>
            <a:r>
              <a:rPr lang="en-US" sz="900">
                <a:latin typeface="Tenorite" panose="00000500000000000000" pitchFamily="2" charset="0"/>
              </a:rPr>
              <a:t>than</a:t>
            </a:r>
            <a:r>
              <a:rPr lang="en-US" sz="900" spc="6">
                <a:latin typeface="Tenorite" panose="00000500000000000000" pitchFamily="2" charset="0"/>
              </a:rPr>
              <a:t> </a:t>
            </a:r>
            <a:r>
              <a:rPr lang="en-US" sz="900">
                <a:latin typeface="Tenorite" panose="00000500000000000000" pitchFamily="2" charset="0"/>
              </a:rPr>
              <a:t>investing</a:t>
            </a:r>
            <a:r>
              <a:rPr lang="en-US" sz="900" spc="12">
                <a:latin typeface="Tenorite" panose="00000500000000000000" pitchFamily="2" charset="0"/>
              </a:rPr>
              <a:t> </a:t>
            </a:r>
            <a:r>
              <a:rPr lang="en-US" sz="900">
                <a:latin typeface="Tenorite" panose="00000500000000000000" pitchFamily="2" charset="0"/>
              </a:rPr>
              <a:t>more</a:t>
            </a:r>
            <a:r>
              <a:rPr lang="en-US" sz="900" spc="12">
                <a:latin typeface="Tenorite" panose="00000500000000000000" pitchFamily="2" charset="0"/>
              </a:rPr>
              <a:t> </a:t>
            </a:r>
            <a:r>
              <a:rPr lang="en-US" sz="900">
                <a:latin typeface="Tenorite" panose="00000500000000000000" pitchFamily="2" charset="0"/>
              </a:rPr>
              <a:t>broadly across</a:t>
            </a:r>
            <a:r>
              <a:rPr lang="en-US" sz="900" spc="6">
                <a:latin typeface="Tenorite" panose="00000500000000000000" pitchFamily="2" charset="0"/>
              </a:rPr>
              <a:t> </a:t>
            </a:r>
            <a:r>
              <a:rPr lang="en-US" sz="900">
                <a:latin typeface="Tenorite" panose="00000500000000000000" pitchFamily="2" charset="0"/>
              </a:rPr>
              <a:t>many sectors</a:t>
            </a:r>
            <a:r>
              <a:rPr lang="en-US" sz="900" spc="6">
                <a:latin typeface="Tenorite" panose="00000500000000000000" pitchFamily="2" charset="0"/>
              </a:rPr>
              <a:t> </a:t>
            </a:r>
            <a:r>
              <a:rPr lang="en-US" sz="900">
                <a:latin typeface="Tenorite" panose="00000500000000000000" pitchFamily="2" charset="0"/>
              </a:rPr>
              <a:t>and</a:t>
            </a:r>
            <a:r>
              <a:rPr lang="en-US" sz="900" spc="12">
                <a:latin typeface="Tenorite" panose="00000500000000000000" pitchFamily="2" charset="0"/>
              </a:rPr>
              <a:t> </a:t>
            </a:r>
            <a:r>
              <a:rPr lang="en-US" sz="900">
                <a:latin typeface="Tenorite" panose="00000500000000000000" pitchFamily="2" charset="0"/>
              </a:rPr>
              <a:t>companies.</a:t>
            </a:r>
            <a:r>
              <a:rPr lang="en-US" sz="900" spc="6">
                <a:latin typeface="Tenorite" panose="00000500000000000000" pitchFamily="2" charset="0"/>
              </a:rPr>
              <a:t> </a:t>
            </a:r>
            <a:r>
              <a:rPr lang="en-US" sz="900">
                <a:latin typeface="Tenorite" panose="00000500000000000000" pitchFamily="2" charset="0"/>
              </a:rPr>
              <a:t>Value</a:t>
            </a:r>
            <a:r>
              <a:rPr lang="en-US" sz="900" spc="12">
                <a:latin typeface="Tenorite" panose="00000500000000000000" pitchFamily="2" charset="0"/>
              </a:rPr>
              <a:t> </a:t>
            </a:r>
            <a:r>
              <a:rPr lang="en-US" sz="900">
                <a:latin typeface="Tenorite" panose="00000500000000000000" pitchFamily="2" charset="0"/>
              </a:rPr>
              <a:t>investments can</a:t>
            </a:r>
            <a:r>
              <a:rPr lang="en-US" sz="900" spc="12">
                <a:latin typeface="Tenorite" panose="00000500000000000000" pitchFamily="2" charset="0"/>
              </a:rPr>
              <a:t> </a:t>
            </a:r>
            <a:r>
              <a:rPr lang="en-US" sz="900">
                <a:latin typeface="Tenorite" panose="00000500000000000000" pitchFamily="2" charset="0"/>
              </a:rPr>
              <a:t>perform </a:t>
            </a:r>
            <a:r>
              <a:rPr lang="en-US" sz="900" spc="-12">
                <a:latin typeface="Tenorite" panose="00000500000000000000" pitchFamily="2" charset="0"/>
              </a:rPr>
              <a:t>differently </a:t>
            </a:r>
            <a:r>
              <a:rPr lang="en-US" sz="900">
                <a:latin typeface="Tenorite" panose="00000500000000000000" pitchFamily="2" charset="0"/>
              </a:rPr>
              <a:t>from</a:t>
            </a:r>
            <a:r>
              <a:rPr lang="en-US" sz="900" spc="-6">
                <a:latin typeface="Tenorite" panose="00000500000000000000" pitchFamily="2" charset="0"/>
              </a:rPr>
              <a:t> </a:t>
            </a:r>
            <a:r>
              <a:rPr lang="en-US" sz="900">
                <a:latin typeface="Tenorite" panose="00000500000000000000" pitchFamily="2" charset="0"/>
              </a:rPr>
              <a:t>the</a:t>
            </a:r>
            <a:r>
              <a:rPr lang="en-US" sz="900" spc="12">
                <a:latin typeface="Tenorite" panose="00000500000000000000" pitchFamily="2" charset="0"/>
              </a:rPr>
              <a:t> </a:t>
            </a:r>
            <a:r>
              <a:rPr lang="en-US" sz="900">
                <a:latin typeface="Tenorite" panose="00000500000000000000" pitchFamily="2" charset="0"/>
              </a:rPr>
              <a:t>market</a:t>
            </a:r>
            <a:r>
              <a:rPr lang="en-US" sz="900" spc="6">
                <a:latin typeface="Tenorite" panose="00000500000000000000" pitchFamily="2" charset="0"/>
              </a:rPr>
              <a:t> </a:t>
            </a:r>
            <a:r>
              <a:rPr lang="en-US" sz="900">
                <a:latin typeface="Tenorite" panose="00000500000000000000" pitchFamily="2" charset="0"/>
              </a:rPr>
              <a:t>as</a:t>
            </a:r>
            <a:r>
              <a:rPr lang="en-US" sz="900" spc="6">
                <a:latin typeface="Tenorite" panose="00000500000000000000" pitchFamily="2" charset="0"/>
              </a:rPr>
              <a:t> </a:t>
            </a:r>
            <a:r>
              <a:rPr lang="en-US" sz="900">
                <a:latin typeface="Tenorite" panose="00000500000000000000" pitchFamily="2" charset="0"/>
              </a:rPr>
              <a:t>a</a:t>
            </a:r>
            <a:r>
              <a:rPr lang="en-US" sz="900" spc="12">
                <a:latin typeface="Tenorite" panose="00000500000000000000" pitchFamily="2" charset="0"/>
              </a:rPr>
              <a:t> </a:t>
            </a:r>
            <a:r>
              <a:rPr lang="en-US" sz="900">
                <a:latin typeface="Tenorite" panose="00000500000000000000" pitchFamily="2" charset="0"/>
              </a:rPr>
              <a:t>whole.</a:t>
            </a:r>
            <a:r>
              <a:rPr lang="en-US" sz="900" spc="6">
                <a:latin typeface="Tenorite" panose="00000500000000000000" pitchFamily="2" charset="0"/>
              </a:rPr>
              <a:t> </a:t>
            </a:r>
            <a:r>
              <a:rPr lang="en-US" sz="900">
                <a:latin typeface="Tenorite" panose="00000500000000000000" pitchFamily="2" charset="0"/>
              </a:rPr>
              <a:t>They</a:t>
            </a:r>
            <a:r>
              <a:rPr lang="en-US" sz="900" spc="6">
                <a:latin typeface="Tenorite" panose="00000500000000000000" pitchFamily="2" charset="0"/>
              </a:rPr>
              <a:t> </a:t>
            </a:r>
            <a:r>
              <a:rPr lang="en-US" sz="900">
                <a:latin typeface="Tenorite" panose="00000500000000000000" pitchFamily="2" charset="0"/>
              </a:rPr>
              <a:t>can</a:t>
            </a:r>
            <a:r>
              <a:rPr lang="en-US" sz="900" spc="12">
                <a:latin typeface="Tenorite" panose="00000500000000000000" pitchFamily="2" charset="0"/>
              </a:rPr>
              <a:t> </a:t>
            </a:r>
            <a:r>
              <a:rPr lang="en-US" sz="900">
                <a:latin typeface="Tenorite" panose="00000500000000000000" pitchFamily="2" charset="0"/>
              </a:rPr>
              <a:t>remain</a:t>
            </a:r>
            <a:r>
              <a:rPr lang="en-US" sz="900" spc="6">
                <a:latin typeface="Tenorite" panose="00000500000000000000" pitchFamily="2" charset="0"/>
              </a:rPr>
              <a:t> </a:t>
            </a:r>
            <a:r>
              <a:rPr lang="en-US" sz="900">
                <a:latin typeface="Tenorite" panose="00000500000000000000" pitchFamily="2" charset="0"/>
              </a:rPr>
              <a:t>undervalued</a:t>
            </a:r>
            <a:r>
              <a:rPr lang="en-US" sz="900" spc="12">
                <a:latin typeface="Tenorite" panose="00000500000000000000" pitchFamily="2" charset="0"/>
              </a:rPr>
              <a:t> </a:t>
            </a:r>
            <a:r>
              <a:rPr lang="en-US" sz="900">
                <a:latin typeface="Tenorite" panose="00000500000000000000" pitchFamily="2" charset="0"/>
              </a:rPr>
              <a:t>by the</a:t>
            </a:r>
            <a:r>
              <a:rPr lang="en-US" sz="900" spc="12">
                <a:latin typeface="Tenorite" panose="00000500000000000000" pitchFamily="2" charset="0"/>
              </a:rPr>
              <a:t> </a:t>
            </a:r>
            <a:r>
              <a:rPr lang="en-US" sz="900">
                <a:latin typeface="Tenorite" panose="00000500000000000000" pitchFamily="2" charset="0"/>
              </a:rPr>
              <a:t>market</a:t>
            </a:r>
            <a:r>
              <a:rPr lang="en-US" sz="900" spc="12">
                <a:latin typeface="Tenorite" panose="00000500000000000000" pitchFamily="2" charset="0"/>
              </a:rPr>
              <a:t> </a:t>
            </a:r>
            <a:r>
              <a:rPr lang="en-US" sz="900">
                <a:latin typeface="Tenorite" panose="00000500000000000000" pitchFamily="2" charset="0"/>
              </a:rPr>
              <a:t>for</a:t>
            </a:r>
            <a:r>
              <a:rPr lang="en-US" sz="900" spc="-6">
                <a:latin typeface="Tenorite" panose="00000500000000000000" pitchFamily="2" charset="0"/>
              </a:rPr>
              <a:t> </a:t>
            </a:r>
            <a:r>
              <a:rPr lang="en-US" sz="900">
                <a:latin typeface="Tenorite" panose="00000500000000000000" pitchFamily="2" charset="0"/>
              </a:rPr>
              <a:t>long</a:t>
            </a:r>
            <a:r>
              <a:rPr lang="en-US" sz="900" spc="12">
                <a:latin typeface="Tenorite" panose="00000500000000000000" pitchFamily="2" charset="0"/>
              </a:rPr>
              <a:t> </a:t>
            </a:r>
            <a:r>
              <a:rPr lang="en-US" sz="900">
                <a:latin typeface="Tenorite" panose="00000500000000000000" pitchFamily="2" charset="0"/>
              </a:rPr>
              <a:t>periods</a:t>
            </a:r>
            <a:r>
              <a:rPr lang="en-US" sz="900" spc="6">
                <a:latin typeface="Tenorite" panose="00000500000000000000" pitchFamily="2" charset="0"/>
              </a:rPr>
              <a:t> </a:t>
            </a:r>
            <a:r>
              <a:rPr lang="en-US" sz="900">
                <a:latin typeface="Tenorite" panose="00000500000000000000" pitchFamily="2" charset="0"/>
              </a:rPr>
              <a:t>of</a:t>
            </a:r>
            <a:r>
              <a:rPr lang="en-US" sz="900" spc="6">
                <a:latin typeface="Tenorite" panose="00000500000000000000" pitchFamily="2" charset="0"/>
              </a:rPr>
              <a:t> </a:t>
            </a:r>
            <a:r>
              <a:rPr lang="en-US" sz="900">
                <a:latin typeface="Tenorite" panose="00000500000000000000" pitchFamily="2" charset="0"/>
              </a:rPr>
              <a:t>time.</a:t>
            </a:r>
            <a:r>
              <a:rPr lang="en-US" sz="900" spc="12">
                <a:latin typeface="Tenorite" panose="00000500000000000000" pitchFamily="2" charset="0"/>
              </a:rPr>
              <a:t> </a:t>
            </a:r>
            <a:r>
              <a:rPr lang="en-US" sz="900">
                <a:latin typeface="Tenorite" panose="00000500000000000000" pitchFamily="2" charset="0"/>
              </a:rPr>
              <a:t>The</a:t>
            </a:r>
            <a:r>
              <a:rPr lang="en-US" sz="900" spc="12">
                <a:latin typeface="Tenorite" panose="00000500000000000000" pitchFamily="2" charset="0"/>
              </a:rPr>
              <a:t> </a:t>
            </a:r>
            <a:r>
              <a:rPr lang="en-US" sz="900">
                <a:latin typeface="Tenorite" panose="00000500000000000000" pitchFamily="2" charset="0"/>
              </a:rPr>
              <a:t>prices of</a:t>
            </a:r>
            <a:r>
              <a:rPr lang="en-US" sz="900" spc="12">
                <a:latin typeface="Tenorite" panose="00000500000000000000" pitchFamily="2" charset="0"/>
              </a:rPr>
              <a:t> </a:t>
            </a:r>
            <a:r>
              <a:rPr lang="en-US" sz="900">
                <a:latin typeface="Tenorite" panose="00000500000000000000" pitchFamily="2" charset="0"/>
              </a:rPr>
              <a:t>small and</a:t>
            </a:r>
            <a:r>
              <a:rPr lang="en-US" sz="900" spc="12">
                <a:latin typeface="Tenorite" panose="00000500000000000000" pitchFamily="2" charset="0"/>
              </a:rPr>
              <a:t> </a:t>
            </a:r>
            <a:r>
              <a:rPr lang="en-US" sz="900" spc="-12">
                <a:latin typeface="Tenorite" panose="00000500000000000000" pitchFamily="2" charset="0"/>
              </a:rPr>
              <a:t>mid-</a:t>
            </a:r>
            <a:r>
              <a:rPr lang="en-US" sz="900">
                <a:latin typeface="Tenorite" panose="00000500000000000000" pitchFamily="2" charset="0"/>
              </a:rPr>
              <a:t>cap</a:t>
            </a:r>
            <a:r>
              <a:rPr lang="en-US" sz="900" spc="12">
                <a:latin typeface="Tenorite" panose="00000500000000000000" pitchFamily="2" charset="0"/>
              </a:rPr>
              <a:t> </a:t>
            </a:r>
            <a:r>
              <a:rPr lang="en-US" sz="900">
                <a:latin typeface="Tenorite" panose="00000500000000000000" pitchFamily="2" charset="0"/>
              </a:rPr>
              <a:t>stocks are</a:t>
            </a:r>
            <a:r>
              <a:rPr lang="en-US" sz="900" spc="12">
                <a:latin typeface="Tenorite" panose="00000500000000000000" pitchFamily="2" charset="0"/>
              </a:rPr>
              <a:t> </a:t>
            </a:r>
            <a:r>
              <a:rPr lang="en-US" sz="900">
                <a:latin typeface="Tenorite" panose="00000500000000000000" pitchFamily="2" charset="0"/>
              </a:rPr>
              <a:t>generally</a:t>
            </a:r>
            <a:r>
              <a:rPr lang="en-US" sz="900" spc="6">
                <a:latin typeface="Tenorite" panose="00000500000000000000" pitchFamily="2" charset="0"/>
              </a:rPr>
              <a:t> </a:t>
            </a:r>
            <a:r>
              <a:rPr lang="en-US" sz="900">
                <a:latin typeface="Tenorite" panose="00000500000000000000" pitchFamily="2" charset="0"/>
              </a:rPr>
              <a:t>more</a:t>
            </a:r>
            <a:r>
              <a:rPr lang="en-US" sz="900" spc="6">
                <a:latin typeface="Tenorite" panose="00000500000000000000" pitchFamily="2" charset="0"/>
              </a:rPr>
              <a:t> </a:t>
            </a:r>
            <a:r>
              <a:rPr lang="en-US" sz="900">
                <a:latin typeface="Tenorite" panose="00000500000000000000" pitchFamily="2" charset="0"/>
              </a:rPr>
              <a:t>volatile</a:t>
            </a:r>
            <a:r>
              <a:rPr lang="en-US" sz="900" spc="12">
                <a:latin typeface="Tenorite" panose="00000500000000000000" pitchFamily="2" charset="0"/>
              </a:rPr>
              <a:t> </a:t>
            </a:r>
            <a:r>
              <a:rPr lang="en-US" sz="900">
                <a:latin typeface="Tenorite" panose="00000500000000000000" pitchFamily="2" charset="0"/>
              </a:rPr>
              <a:t>than</a:t>
            </a:r>
            <a:r>
              <a:rPr lang="en-US" sz="900" spc="12">
                <a:latin typeface="Tenorite" panose="00000500000000000000" pitchFamily="2" charset="0"/>
              </a:rPr>
              <a:t> </a:t>
            </a:r>
            <a:r>
              <a:rPr lang="en-US" sz="900" spc="-12">
                <a:latin typeface="Tenorite" panose="00000500000000000000" pitchFamily="2" charset="0"/>
              </a:rPr>
              <a:t>large </a:t>
            </a:r>
            <a:r>
              <a:rPr lang="en-US" sz="900">
                <a:latin typeface="Tenorite" panose="00000500000000000000" pitchFamily="2" charset="0"/>
              </a:rPr>
              <a:t>cap</a:t>
            </a:r>
            <a:r>
              <a:rPr lang="en-US" sz="900" spc="6">
                <a:latin typeface="Tenorite" panose="00000500000000000000" pitchFamily="2" charset="0"/>
              </a:rPr>
              <a:t> </a:t>
            </a:r>
            <a:r>
              <a:rPr lang="en-US" sz="900" spc="-12">
                <a:latin typeface="Tenorite" panose="00000500000000000000" pitchFamily="2" charset="0"/>
              </a:rPr>
              <a:t>stocks.</a:t>
            </a:r>
          </a:p>
          <a:p>
            <a:endParaRPr lang="en-US" sz="900">
              <a:solidFill>
                <a:schemeClr val="accent5">
                  <a:lumMod val="50000"/>
                </a:schemeClr>
              </a:solidFill>
              <a:latin typeface="Tenorite" panose="00000500000000000000" pitchFamily="2" charset="0"/>
              <a:ea typeface="Open Sans" panose="020B0606030504020204" pitchFamily="34" charset="0"/>
            </a:endParaRPr>
          </a:p>
        </p:txBody>
      </p:sp>
    </p:spTree>
    <p:extLst>
      <p:ext uri="{BB962C8B-B14F-4D97-AF65-F5344CB8AC3E}">
        <p14:creationId xmlns:p14="http://schemas.microsoft.com/office/powerpoint/2010/main" val="1994167245"/>
      </p:ext>
    </p:extLst>
  </p:cSld>
  <p:clrMapOvr>
    <a:masterClrMapping/>
  </p:clrMapOvr>
  <p:transition spd="med">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DF1A5E-937A-D647-930B-19B9CFB19C66}"/>
              </a:ext>
            </a:extLst>
          </p:cNvPr>
          <p:cNvSpPr>
            <a:spLocks noGrp="1"/>
          </p:cNvSpPr>
          <p:nvPr>
            <p:ph type="title"/>
          </p:nvPr>
        </p:nvSpPr>
        <p:spPr>
          <a:xfrm>
            <a:off x="457199" y="429767"/>
            <a:ext cx="8229600" cy="406845"/>
          </a:xfrm>
        </p:spPr>
        <p:txBody>
          <a:bodyPr/>
          <a:lstStyle/>
          <a:p>
            <a:r>
              <a:rPr lang="en-US"/>
              <a:t>Disclosures</a:t>
            </a:r>
          </a:p>
        </p:txBody>
      </p:sp>
      <p:sp>
        <p:nvSpPr>
          <p:cNvPr id="5" name="Footer Placeholder 4">
            <a:extLst>
              <a:ext uri="{FF2B5EF4-FFF2-40B4-BE49-F238E27FC236}">
                <a16:creationId xmlns:a16="http://schemas.microsoft.com/office/drawing/2014/main" id="{0D9435BC-9BB2-7FDE-B2E6-ADBB294D3A9D}"/>
              </a:ext>
            </a:extLst>
          </p:cNvPr>
          <p:cNvSpPr>
            <a:spLocks noGrp="1"/>
          </p:cNvSpPr>
          <p:nvPr>
            <p:ph type="ftr" sz="quarter" idx="11"/>
          </p:nvPr>
        </p:nvSpPr>
        <p:spPr/>
        <p:txBody>
          <a:bodyPr/>
          <a:lstStyle/>
          <a:p>
            <a:r>
              <a:rPr lang="en-US"/>
              <a:t>Member FINRA/SIPC</a:t>
            </a:r>
          </a:p>
        </p:txBody>
      </p:sp>
      <p:sp>
        <p:nvSpPr>
          <p:cNvPr id="3" name="Text Placeholder 2">
            <a:extLst>
              <a:ext uri="{FF2B5EF4-FFF2-40B4-BE49-F238E27FC236}">
                <a16:creationId xmlns:a16="http://schemas.microsoft.com/office/drawing/2014/main" id="{308BCC54-4963-194B-9EC9-99AD31C3371C}"/>
              </a:ext>
            </a:extLst>
          </p:cNvPr>
          <p:cNvSpPr>
            <a:spLocks noGrp="1"/>
          </p:cNvSpPr>
          <p:nvPr>
            <p:ph type="body" sz="quarter" idx="10"/>
          </p:nvPr>
        </p:nvSpPr>
        <p:spPr/>
        <p:txBody>
          <a:bodyPr/>
          <a:lstStyle/>
          <a:p>
            <a:r>
              <a:rPr lang="en-US"/>
              <a:t> </a:t>
            </a:r>
          </a:p>
        </p:txBody>
      </p:sp>
      <p:sp>
        <p:nvSpPr>
          <p:cNvPr id="4" name="TextBox 3">
            <a:extLst>
              <a:ext uri="{FF2B5EF4-FFF2-40B4-BE49-F238E27FC236}">
                <a16:creationId xmlns:a16="http://schemas.microsoft.com/office/drawing/2014/main" id="{2138DEF2-2EE6-034B-BC2C-CB0848CFEE49}"/>
              </a:ext>
            </a:extLst>
          </p:cNvPr>
          <p:cNvSpPr txBox="1"/>
          <p:nvPr/>
        </p:nvSpPr>
        <p:spPr>
          <a:xfrm flipH="1">
            <a:off x="454019" y="930267"/>
            <a:ext cx="8226425" cy="3585027"/>
          </a:xfrm>
          <a:prstGeom prst="rect">
            <a:avLst/>
          </a:prstGeom>
          <a:noFill/>
        </p:spPr>
        <p:txBody>
          <a:bodyPr wrap="square" lIns="0" tIns="0" rIns="0" bIns="0" numCol="2" spcCol="274320" rtlCol="0">
            <a:noAutofit/>
          </a:bodyPr>
          <a:lstStyle/>
          <a:p>
            <a:pPr marL="15240" marR="151637">
              <a:lnSpc>
                <a:spcPct val="105000"/>
              </a:lnSpc>
              <a:spcBef>
                <a:spcPts val="690"/>
              </a:spcBef>
            </a:pPr>
            <a:r>
              <a:rPr lang="en-US" sz="900" b="1" dirty="0">
                <a:solidFill>
                  <a:schemeClr val="accent5">
                    <a:lumMod val="50000"/>
                  </a:schemeClr>
                </a:solidFill>
                <a:latin typeface="Tenorite" panose="00000500000000000000" pitchFamily="2" charset="0"/>
                <a:ea typeface="Open Sans" panose="020B0606030504020204" pitchFamily="34" charset="0"/>
              </a:rPr>
              <a:t>General Risk Disclosures (continued)</a:t>
            </a:r>
          </a:p>
          <a:p>
            <a:pPr marL="15240" marR="151637">
              <a:spcBef>
                <a:spcPts val="690"/>
              </a:spcBef>
            </a:pPr>
            <a:r>
              <a:rPr lang="en-US" sz="900" dirty="0">
                <a:latin typeface="Tenorite" panose="00000500000000000000" pitchFamily="2" charset="0"/>
              </a:rPr>
              <a:t>Bonds are</a:t>
            </a:r>
            <a:r>
              <a:rPr lang="en-US" sz="900" spc="6" dirty="0">
                <a:latin typeface="Tenorite" panose="00000500000000000000" pitchFamily="2" charset="0"/>
              </a:rPr>
              <a:t> </a:t>
            </a:r>
            <a:r>
              <a:rPr lang="en-US" sz="900" dirty="0">
                <a:latin typeface="Tenorite" panose="00000500000000000000" pitchFamily="2" charset="0"/>
              </a:rPr>
              <a:t>subject</a:t>
            </a:r>
            <a:r>
              <a:rPr lang="en-US" sz="900" spc="6" dirty="0">
                <a:latin typeface="Tenorite" panose="00000500000000000000" pitchFamily="2" charset="0"/>
              </a:rPr>
              <a:t> </a:t>
            </a:r>
            <a:r>
              <a:rPr lang="en-US" sz="900" dirty="0">
                <a:latin typeface="Tenorite" panose="00000500000000000000" pitchFamily="2" charset="0"/>
              </a:rPr>
              <a:t>to</a:t>
            </a:r>
            <a:r>
              <a:rPr lang="en-US" sz="900" spc="12" dirty="0">
                <a:latin typeface="Tenorite" panose="00000500000000000000" pitchFamily="2" charset="0"/>
              </a:rPr>
              <a:t> </a:t>
            </a:r>
            <a:r>
              <a:rPr lang="en-US" sz="900" dirty="0">
                <a:latin typeface="Tenorite" panose="00000500000000000000" pitchFamily="2" charset="0"/>
              </a:rPr>
              <a:t>market</a:t>
            </a:r>
            <a:r>
              <a:rPr lang="en-US" sz="900" spc="6" dirty="0">
                <a:latin typeface="Tenorite" panose="00000500000000000000" pitchFamily="2" charset="0"/>
              </a:rPr>
              <a:t> </a:t>
            </a:r>
            <a:r>
              <a:rPr lang="en-US" sz="900" dirty="0">
                <a:latin typeface="Tenorite" panose="00000500000000000000" pitchFamily="2" charset="0"/>
              </a:rPr>
              <a:t>and</a:t>
            </a:r>
            <a:r>
              <a:rPr lang="en-US" sz="900" spc="6" dirty="0">
                <a:latin typeface="Tenorite" panose="00000500000000000000" pitchFamily="2" charset="0"/>
              </a:rPr>
              <a:t> </a:t>
            </a:r>
            <a:r>
              <a:rPr lang="en-US" sz="900" dirty="0">
                <a:latin typeface="Tenorite" panose="00000500000000000000" pitchFamily="2" charset="0"/>
              </a:rPr>
              <a:t>interest</a:t>
            </a:r>
            <a:r>
              <a:rPr lang="en-US" sz="900" spc="12" dirty="0">
                <a:latin typeface="Tenorite" panose="00000500000000000000" pitchFamily="2" charset="0"/>
              </a:rPr>
              <a:t> </a:t>
            </a:r>
            <a:r>
              <a:rPr lang="en-US" sz="900" dirty="0">
                <a:latin typeface="Tenorite" panose="00000500000000000000" pitchFamily="2" charset="0"/>
              </a:rPr>
              <a:t>rate</a:t>
            </a:r>
            <a:r>
              <a:rPr lang="en-US" sz="900" spc="6" dirty="0">
                <a:latin typeface="Tenorite" panose="00000500000000000000" pitchFamily="2" charset="0"/>
              </a:rPr>
              <a:t> </a:t>
            </a:r>
            <a:r>
              <a:rPr lang="en-US" sz="900" dirty="0">
                <a:latin typeface="Tenorite" panose="00000500000000000000" pitchFamily="2" charset="0"/>
              </a:rPr>
              <a:t>risk if</a:t>
            </a:r>
            <a:r>
              <a:rPr lang="en-US" sz="900" spc="12" dirty="0">
                <a:latin typeface="Tenorite" panose="00000500000000000000" pitchFamily="2" charset="0"/>
              </a:rPr>
              <a:t> </a:t>
            </a:r>
            <a:r>
              <a:rPr lang="en-US" sz="900" dirty="0">
                <a:latin typeface="Tenorite" panose="00000500000000000000" pitchFamily="2" charset="0"/>
              </a:rPr>
              <a:t>sold</a:t>
            </a:r>
            <a:r>
              <a:rPr lang="en-US" sz="900" spc="6" dirty="0">
                <a:latin typeface="Tenorite" panose="00000500000000000000" pitchFamily="2" charset="0"/>
              </a:rPr>
              <a:t> </a:t>
            </a:r>
            <a:r>
              <a:rPr lang="en-US" sz="900" dirty="0">
                <a:latin typeface="Tenorite" panose="00000500000000000000" pitchFamily="2" charset="0"/>
              </a:rPr>
              <a:t>prior</a:t>
            </a:r>
            <a:r>
              <a:rPr lang="en-US" sz="900" spc="-6" dirty="0">
                <a:latin typeface="Tenorite" panose="00000500000000000000" pitchFamily="2" charset="0"/>
              </a:rPr>
              <a:t> </a:t>
            </a:r>
            <a:r>
              <a:rPr lang="en-US" sz="900" dirty="0">
                <a:latin typeface="Tenorite" panose="00000500000000000000" pitchFamily="2" charset="0"/>
              </a:rPr>
              <a:t>to</a:t>
            </a:r>
            <a:r>
              <a:rPr lang="en-US" sz="900" spc="12" dirty="0">
                <a:latin typeface="Tenorite" panose="00000500000000000000" pitchFamily="2" charset="0"/>
              </a:rPr>
              <a:t> </a:t>
            </a:r>
            <a:r>
              <a:rPr lang="en-US" sz="900" dirty="0">
                <a:latin typeface="Tenorite" panose="00000500000000000000" pitchFamily="2" charset="0"/>
              </a:rPr>
              <a:t>maturity.</a:t>
            </a:r>
            <a:r>
              <a:rPr lang="en-US" sz="900" spc="6" dirty="0">
                <a:latin typeface="Tenorite" panose="00000500000000000000" pitchFamily="2" charset="0"/>
              </a:rPr>
              <a:t> </a:t>
            </a:r>
            <a:r>
              <a:rPr lang="en-US" sz="900" dirty="0">
                <a:latin typeface="Tenorite" panose="00000500000000000000" pitchFamily="2" charset="0"/>
              </a:rPr>
              <a:t>Bond</a:t>
            </a:r>
            <a:r>
              <a:rPr lang="en-US" sz="900" spc="6" dirty="0">
                <a:latin typeface="Tenorite" panose="00000500000000000000" pitchFamily="2" charset="0"/>
              </a:rPr>
              <a:t> </a:t>
            </a:r>
            <a:r>
              <a:rPr lang="en-US" sz="900" dirty="0">
                <a:latin typeface="Tenorite" panose="00000500000000000000" pitchFamily="2" charset="0"/>
              </a:rPr>
              <a:t>values</a:t>
            </a:r>
            <a:r>
              <a:rPr lang="en-US" sz="900" spc="6" dirty="0">
                <a:latin typeface="Tenorite" panose="00000500000000000000" pitchFamily="2" charset="0"/>
              </a:rPr>
              <a:t> </a:t>
            </a:r>
            <a:r>
              <a:rPr lang="en-US" sz="900" dirty="0">
                <a:latin typeface="Tenorite" panose="00000500000000000000" pitchFamily="2" charset="0"/>
              </a:rPr>
              <a:t>will decline</a:t>
            </a:r>
            <a:r>
              <a:rPr lang="en-US" sz="900" spc="6" dirty="0">
                <a:latin typeface="Tenorite" panose="00000500000000000000" pitchFamily="2" charset="0"/>
              </a:rPr>
              <a:t> </a:t>
            </a:r>
            <a:r>
              <a:rPr lang="en-US" sz="900" dirty="0">
                <a:latin typeface="Tenorite" panose="00000500000000000000" pitchFamily="2" charset="0"/>
              </a:rPr>
              <a:t>as</a:t>
            </a:r>
            <a:r>
              <a:rPr lang="en-US" sz="900" spc="6" dirty="0">
                <a:latin typeface="Tenorite" panose="00000500000000000000" pitchFamily="2" charset="0"/>
              </a:rPr>
              <a:t> </a:t>
            </a:r>
            <a:r>
              <a:rPr lang="en-US" sz="900" dirty="0">
                <a:latin typeface="Tenorite" panose="00000500000000000000" pitchFamily="2" charset="0"/>
              </a:rPr>
              <a:t>interest</a:t>
            </a:r>
            <a:r>
              <a:rPr lang="en-US" sz="900" spc="6" dirty="0">
                <a:latin typeface="Tenorite" panose="00000500000000000000" pitchFamily="2" charset="0"/>
              </a:rPr>
              <a:t> </a:t>
            </a:r>
            <a:r>
              <a:rPr lang="en-US" sz="900" dirty="0">
                <a:latin typeface="Tenorite" panose="00000500000000000000" pitchFamily="2" charset="0"/>
              </a:rPr>
              <a:t>rates rise</a:t>
            </a:r>
            <a:r>
              <a:rPr lang="en-US" sz="900" spc="12" dirty="0">
                <a:latin typeface="Tenorite" panose="00000500000000000000" pitchFamily="2" charset="0"/>
              </a:rPr>
              <a:t> </a:t>
            </a:r>
            <a:r>
              <a:rPr lang="en-US" sz="900" dirty="0">
                <a:latin typeface="Tenorite" panose="00000500000000000000" pitchFamily="2" charset="0"/>
              </a:rPr>
              <a:t>and</a:t>
            </a:r>
            <a:r>
              <a:rPr lang="en-US" sz="900" spc="6" dirty="0">
                <a:latin typeface="Tenorite" panose="00000500000000000000" pitchFamily="2" charset="0"/>
              </a:rPr>
              <a:t> </a:t>
            </a:r>
            <a:r>
              <a:rPr lang="en-US" sz="900" dirty="0">
                <a:latin typeface="Tenorite" panose="00000500000000000000" pitchFamily="2" charset="0"/>
              </a:rPr>
              <a:t>bonds are</a:t>
            </a:r>
            <a:r>
              <a:rPr lang="en-US" sz="900" spc="12" dirty="0">
                <a:latin typeface="Tenorite" panose="00000500000000000000" pitchFamily="2" charset="0"/>
              </a:rPr>
              <a:t> </a:t>
            </a:r>
            <a:r>
              <a:rPr lang="en-US" sz="900" dirty="0">
                <a:latin typeface="Tenorite" panose="00000500000000000000" pitchFamily="2" charset="0"/>
              </a:rPr>
              <a:t>subject</a:t>
            </a:r>
            <a:r>
              <a:rPr lang="en-US" sz="900" spc="6" dirty="0">
                <a:latin typeface="Tenorite" panose="00000500000000000000" pitchFamily="2" charset="0"/>
              </a:rPr>
              <a:t> </a:t>
            </a:r>
            <a:r>
              <a:rPr lang="en-US" sz="900" dirty="0">
                <a:latin typeface="Tenorite" panose="00000500000000000000" pitchFamily="2" charset="0"/>
              </a:rPr>
              <a:t>to</a:t>
            </a:r>
            <a:r>
              <a:rPr lang="en-US" sz="900" spc="6" dirty="0">
                <a:latin typeface="Tenorite" panose="00000500000000000000" pitchFamily="2" charset="0"/>
              </a:rPr>
              <a:t> </a:t>
            </a:r>
            <a:r>
              <a:rPr lang="en-US" sz="900" dirty="0">
                <a:latin typeface="Tenorite" panose="00000500000000000000" pitchFamily="2" charset="0"/>
              </a:rPr>
              <a:t>availability</a:t>
            </a:r>
            <a:r>
              <a:rPr lang="en-US" sz="900" spc="6" dirty="0">
                <a:latin typeface="Tenorite" panose="00000500000000000000" pitchFamily="2" charset="0"/>
              </a:rPr>
              <a:t> </a:t>
            </a:r>
            <a:r>
              <a:rPr lang="en-US" sz="900" dirty="0">
                <a:latin typeface="Tenorite" panose="00000500000000000000" pitchFamily="2" charset="0"/>
              </a:rPr>
              <a:t>and</a:t>
            </a:r>
            <a:r>
              <a:rPr lang="en-US" sz="900" spc="6" dirty="0">
                <a:latin typeface="Tenorite" panose="00000500000000000000" pitchFamily="2" charset="0"/>
              </a:rPr>
              <a:t> </a:t>
            </a:r>
            <a:r>
              <a:rPr lang="en-US" sz="900" dirty="0">
                <a:latin typeface="Tenorite" panose="00000500000000000000" pitchFamily="2" charset="0"/>
              </a:rPr>
              <a:t>change</a:t>
            </a:r>
            <a:r>
              <a:rPr lang="en-US" sz="900" spc="6" dirty="0">
                <a:latin typeface="Tenorite" panose="00000500000000000000" pitchFamily="2" charset="0"/>
              </a:rPr>
              <a:t> </a:t>
            </a:r>
            <a:r>
              <a:rPr lang="en-US" sz="900" dirty="0">
                <a:latin typeface="Tenorite" panose="00000500000000000000" pitchFamily="2" charset="0"/>
              </a:rPr>
              <a:t>in</a:t>
            </a:r>
            <a:r>
              <a:rPr lang="en-US" sz="900" spc="12" dirty="0">
                <a:latin typeface="Tenorite" panose="00000500000000000000" pitchFamily="2" charset="0"/>
              </a:rPr>
              <a:t> </a:t>
            </a:r>
            <a:r>
              <a:rPr lang="en-US" sz="900" spc="-12" dirty="0">
                <a:latin typeface="Tenorite" panose="00000500000000000000" pitchFamily="2" charset="0"/>
              </a:rPr>
              <a:t>price. </a:t>
            </a:r>
            <a:r>
              <a:rPr lang="en-US" sz="900" dirty="0">
                <a:latin typeface="Tenorite" panose="00000500000000000000" pitchFamily="2" charset="0"/>
              </a:rPr>
              <a:t>Bond</a:t>
            </a:r>
            <a:r>
              <a:rPr lang="en-US" sz="900" spc="-6" dirty="0">
                <a:latin typeface="Tenorite" panose="00000500000000000000" pitchFamily="2" charset="0"/>
              </a:rPr>
              <a:t> </a:t>
            </a:r>
            <a:r>
              <a:rPr lang="en-US" sz="900" dirty="0">
                <a:latin typeface="Tenorite" panose="00000500000000000000" pitchFamily="2" charset="0"/>
              </a:rPr>
              <a:t>yields</a:t>
            </a:r>
            <a:r>
              <a:rPr lang="en-US" sz="900" spc="6" dirty="0">
                <a:latin typeface="Tenorite" panose="00000500000000000000" pitchFamily="2" charset="0"/>
              </a:rPr>
              <a:t> </a:t>
            </a:r>
            <a:r>
              <a:rPr lang="en-US" sz="900" dirty="0">
                <a:latin typeface="Tenorite" panose="00000500000000000000" pitchFamily="2" charset="0"/>
              </a:rPr>
              <a:t>are</a:t>
            </a:r>
            <a:r>
              <a:rPr lang="en-US" sz="900" spc="12" dirty="0">
                <a:latin typeface="Tenorite" panose="00000500000000000000" pitchFamily="2" charset="0"/>
              </a:rPr>
              <a:t> </a:t>
            </a:r>
            <a:r>
              <a:rPr lang="en-US" sz="900" dirty="0">
                <a:latin typeface="Tenorite" panose="00000500000000000000" pitchFamily="2" charset="0"/>
              </a:rPr>
              <a:t>subject</a:t>
            </a:r>
            <a:r>
              <a:rPr lang="en-US" sz="900" spc="6" dirty="0">
                <a:latin typeface="Tenorite" panose="00000500000000000000" pitchFamily="2" charset="0"/>
              </a:rPr>
              <a:t> </a:t>
            </a:r>
            <a:r>
              <a:rPr lang="en-US" sz="900" dirty="0">
                <a:latin typeface="Tenorite" panose="00000500000000000000" pitchFamily="2" charset="0"/>
              </a:rPr>
              <a:t>to</a:t>
            </a:r>
            <a:r>
              <a:rPr lang="en-US" sz="900" spc="12" dirty="0">
                <a:latin typeface="Tenorite" panose="00000500000000000000" pitchFamily="2" charset="0"/>
              </a:rPr>
              <a:t> </a:t>
            </a:r>
            <a:r>
              <a:rPr lang="en-US" sz="900" dirty="0">
                <a:latin typeface="Tenorite" panose="00000500000000000000" pitchFamily="2" charset="0"/>
              </a:rPr>
              <a:t>change.</a:t>
            </a:r>
            <a:r>
              <a:rPr lang="en-US" sz="900" spc="12" dirty="0">
                <a:latin typeface="Tenorite" panose="00000500000000000000" pitchFamily="2" charset="0"/>
              </a:rPr>
              <a:t> </a:t>
            </a:r>
            <a:r>
              <a:rPr lang="en-US" sz="900" dirty="0">
                <a:latin typeface="Tenorite" panose="00000500000000000000" pitchFamily="2" charset="0"/>
              </a:rPr>
              <a:t>Certain</a:t>
            </a:r>
            <a:r>
              <a:rPr lang="en-US" sz="900" spc="6" dirty="0">
                <a:latin typeface="Tenorite" panose="00000500000000000000" pitchFamily="2" charset="0"/>
              </a:rPr>
              <a:t> </a:t>
            </a:r>
            <a:r>
              <a:rPr lang="en-US" sz="900" dirty="0">
                <a:latin typeface="Tenorite" panose="00000500000000000000" pitchFamily="2" charset="0"/>
              </a:rPr>
              <a:t>call</a:t>
            </a:r>
            <a:r>
              <a:rPr lang="en-US" sz="900" spc="6" dirty="0">
                <a:latin typeface="Tenorite" panose="00000500000000000000" pitchFamily="2" charset="0"/>
              </a:rPr>
              <a:t> </a:t>
            </a:r>
            <a:r>
              <a:rPr lang="en-US" sz="900" dirty="0">
                <a:latin typeface="Tenorite" panose="00000500000000000000" pitchFamily="2" charset="0"/>
              </a:rPr>
              <a:t>or special redemption</a:t>
            </a:r>
            <a:r>
              <a:rPr lang="en-US" sz="900" spc="12" dirty="0">
                <a:latin typeface="Tenorite" panose="00000500000000000000" pitchFamily="2" charset="0"/>
              </a:rPr>
              <a:t> </a:t>
            </a:r>
            <a:r>
              <a:rPr lang="en-US" sz="900" dirty="0">
                <a:latin typeface="Tenorite" panose="00000500000000000000" pitchFamily="2" charset="0"/>
              </a:rPr>
              <a:t>features</a:t>
            </a:r>
            <a:r>
              <a:rPr lang="en-US" sz="900" spc="6" dirty="0">
                <a:latin typeface="Tenorite" panose="00000500000000000000" pitchFamily="2" charset="0"/>
              </a:rPr>
              <a:t> </a:t>
            </a:r>
            <a:r>
              <a:rPr lang="en-US" sz="900" dirty="0">
                <a:latin typeface="Tenorite" panose="00000500000000000000" pitchFamily="2" charset="0"/>
              </a:rPr>
              <a:t>may exist</a:t>
            </a:r>
            <a:r>
              <a:rPr lang="en-US" sz="900" spc="12" dirty="0">
                <a:latin typeface="Tenorite" panose="00000500000000000000" pitchFamily="2" charset="0"/>
              </a:rPr>
              <a:t> </a:t>
            </a:r>
            <a:r>
              <a:rPr lang="en-US" sz="900" dirty="0">
                <a:latin typeface="Tenorite" panose="00000500000000000000" pitchFamily="2" charset="0"/>
              </a:rPr>
              <a:t>which</a:t>
            </a:r>
            <a:r>
              <a:rPr lang="en-US" sz="900" spc="12" dirty="0">
                <a:latin typeface="Tenorite" panose="00000500000000000000" pitchFamily="2" charset="0"/>
              </a:rPr>
              <a:t> </a:t>
            </a:r>
            <a:r>
              <a:rPr lang="en-US" sz="900" dirty="0">
                <a:latin typeface="Tenorite" panose="00000500000000000000" pitchFamily="2" charset="0"/>
              </a:rPr>
              <a:t>could</a:t>
            </a:r>
            <a:r>
              <a:rPr lang="en-US" sz="900" spc="12" dirty="0">
                <a:latin typeface="Tenorite" panose="00000500000000000000" pitchFamily="2" charset="0"/>
              </a:rPr>
              <a:t> </a:t>
            </a:r>
            <a:r>
              <a:rPr lang="en-US" sz="900" dirty="0">
                <a:latin typeface="Tenorite" panose="00000500000000000000" pitchFamily="2" charset="0"/>
              </a:rPr>
              <a:t>impact</a:t>
            </a:r>
            <a:r>
              <a:rPr lang="en-US" sz="900" spc="6" dirty="0">
                <a:latin typeface="Tenorite" panose="00000500000000000000" pitchFamily="2" charset="0"/>
              </a:rPr>
              <a:t> </a:t>
            </a:r>
            <a:r>
              <a:rPr lang="en-US" sz="900" dirty="0">
                <a:latin typeface="Tenorite" panose="00000500000000000000" pitchFamily="2" charset="0"/>
              </a:rPr>
              <a:t>yield.</a:t>
            </a:r>
            <a:r>
              <a:rPr lang="en-US" sz="900" spc="12" dirty="0">
                <a:latin typeface="Tenorite" panose="00000500000000000000" pitchFamily="2" charset="0"/>
              </a:rPr>
              <a:t> </a:t>
            </a:r>
            <a:r>
              <a:rPr lang="en-US" sz="900" dirty="0">
                <a:latin typeface="Tenorite" panose="00000500000000000000" pitchFamily="2" charset="0"/>
              </a:rPr>
              <a:t>Government</a:t>
            </a:r>
            <a:r>
              <a:rPr lang="en-US" sz="900" spc="12" dirty="0">
                <a:latin typeface="Tenorite" panose="00000500000000000000" pitchFamily="2" charset="0"/>
              </a:rPr>
              <a:t> </a:t>
            </a:r>
            <a:r>
              <a:rPr lang="en-US" sz="900" dirty="0">
                <a:latin typeface="Tenorite" panose="00000500000000000000" pitchFamily="2" charset="0"/>
              </a:rPr>
              <a:t>bonds and</a:t>
            </a:r>
            <a:r>
              <a:rPr lang="en-US" sz="900" spc="12" dirty="0">
                <a:latin typeface="Tenorite" panose="00000500000000000000" pitchFamily="2" charset="0"/>
              </a:rPr>
              <a:t> </a:t>
            </a:r>
            <a:r>
              <a:rPr lang="en-US" sz="900" dirty="0">
                <a:latin typeface="Tenorite" panose="00000500000000000000" pitchFamily="2" charset="0"/>
              </a:rPr>
              <a:t>Treasury</a:t>
            </a:r>
            <a:r>
              <a:rPr lang="en-US" sz="900" spc="6" dirty="0">
                <a:latin typeface="Tenorite" panose="00000500000000000000" pitchFamily="2" charset="0"/>
              </a:rPr>
              <a:t> </a:t>
            </a:r>
            <a:r>
              <a:rPr lang="en-US" sz="900" dirty="0">
                <a:latin typeface="Tenorite" panose="00000500000000000000" pitchFamily="2" charset="0"/>
              </a:rPr>
              <a:t>bills are</a:t>
            </a:r>
            <a:r>
              <a:rPr lang="en-US" sz="900" spc="12" dirty="0">
                <a:latin typeface="Tenorite" panose="00000500000000000000" pitchFamily="2" charset="0"/>
              </a:rPr>
              <a:t> </a:t>
            </a:r>
            <a:r>
              <a:rPr lang="en-US" sz="900" dirty="0">
                <a:latin typeface="Tenorite" panose="00000500000000000000" pitchFamily="2" charset="0"/>
              </a:rPr>
              <a:t>guaranteed</a:t>
            </a:r>
            <a:r>
              <a:rPr lang="en-US" sz="900" spc="12" dirty="0">
                <a:latin typeface="Tenorite" panose="00000500000000000000" pitchFamily="2" charset="0"/>
              </a:rPr>
              <a:t> </a:t>
            </a:r>
            <a:r>
              <a:rPr lang="en-US" sz="900" dirty="0">
                <a:latin typeface="Tenorite" panose="00000500000000000000" pitchFamily="2" charset="0"/>
              </a:rPr>
              <a:t>by</a:t>
            </a:r>
            <a:r>
              <a:rPr lang="en-US" sz="900" spc="6" dirty="0">
                <a:latin typeface="Tenorite" panose="00000500000000000000" pitchFamily="2" charset="0"/>
              </a:rPr>
              <a:t> </a:t>
            </a:r>
            <a:r>
              <a:rPr lang="en-US" sz="900" spc="-30" dirty="0">
                <a:latin typeface="Tenorite" panose="00000500000000000000" pitchFamily="2" charset="0"/>
              </a:rPr>
              <a:t>the </a:t>
            </a:r>
            <a:r>
              <a:rPr lang="en-US" sz="900" dirty="0">
                <a:latin typeface="Tenorite" panose="00000500000000000000" pitchFamily="2" charset="0"/>
              </a:rPr>
              <a:t>U.S.</a:t>
            </a:r>
            <a:r>
              <a:rPr lang="en-US" sz="900" spc="-6" dirty="0">
                <a:latin typeface="Tenorite" panose="00000500000000000000" pitchFamily="2" charset="0"/>
              </a:rPr>
              <a:t> </a:t>
            </a:r>
            <a:r>
              <a:rPr lang="en-US" sz="900" dirty="0">
                <a:latin typeface="Tenorite" panose="00000500000000000000" pitchFamily="2" charset="0"/>
              </a:rPr>
              <a:t>government</a:t>
            </a:r>
            <a:r>
              <a:rPr lang="en-US" sz="900" spc="12" dirty="0">
                <a:latin typeface="Tenorite" panose="00000500000000000000" pitchFamily="2" charset="0"/>
              </a:rPr>
              <a:t> </a:t>
            </a:r>
            <a:r>
              <a:rPr lang="en-US" sz="900" dirty="0">
                <a:latin typeface="Tenorite" panose="00000500000000000000" pitchFamily="2" charset="0"/>
              </a:rPr>
              <a:t>as</a:t>
            </a:r>
            <a:r>
              <a:rPr lang="en-US" sz="900" spc="6" dirty="0">
                <a:latin typeface="Tenorite" panose="00000500000000000000" pitchFamily="2" charset="0"/>
              </a:rPr>
              <a:t> </a:t>
            </a:r>
            <a:r>
              <a:rPr lang="en-US" sz="900" dirty="0">
                <a:latin typeface="Tenorite" panose="00000500000000000000" pitchFamily="2" charset="0"/>
              </a:rPr>
              <a:t>to</a:t>
            </a:r>
            <a:r>
              <a:rPr lang="en-US" sz="900" spc="6" dirty="0">
                <a:latin typeface="Tenorite" panose="00000500000000000000" pitchFamily="2" charset="0"/>
              </a:rPr>
              <a:t> </a:t>
            </a:r>
            <a:r>
              <a:rPr lang="en-US" sz="900" dirty="0">
                <a:latin typeface="Tenorite" panose="00000500000000000000" pitchFamily="2" charset="0"/>
              </a:rPr>
              <a:t>the</a:t>
            </a:r>
            <a:r>
              <a:rPr lang="en-US" sz="900" spc="12" dirty="0">
                <a:latin typeface="Tenorite" panose="00000500000000000000" pitchFamily="2" charset="0"/>
              </a:rPr>
              <a:t> </a:t>
            </a:r>
            <a:r>
              <a:rPr lang="en-US" sz="900" dirty="0">
                <a:latin typeface="Tenorite" panose="00000500000000000000" pitchFamily="2" charset="0"/>
              </a:rPr>
              <a:t>timely</a:t>
            </a:r>
            <a:r>
              <a:rPr lang="en-US" sz="900" spc="6" dirty="0">
                <a:latin typeface="Tenorite" panose="00000500000000000000" pitchFamily="2" charset="0"/>
              </a:rPr>
              <a:t> </a:t>
            </a:r>
            <a:r>
              <a:rPr lang="en-US" sz="900" dirty="0">
                <a:latin typeface="Tenorite" panose="00000500000000000000" pitchFamily="2" charset="0"/>
              </a:rPr>
              <a:t>payment</a:t>
            </a:r>
            <a:r>
              <a:rPr lang="en-US" sz="900" spc="6" dirty="0">
                <a:latin typeface="Tenorite" panose="00000500000000000000" pitchFamily="2" charset="0"/>
              </a:rPr>
              <a:t> </a:t>
            </a:r>
            <a:r>
              <a:rPr lang="en-US" sz="900" dirty="0">
                <a:latin typeface="Tenorite" panose="00000500000000000000" pitchFamily="2" charset="0"/>
              </a:rPr>
              <a:t>of</a:t>
            </a:r>
            <a:r>
              <a:rPr lang="en-US" sz="900" spc="12" dirty="0">
                <a:latin typeface="Tenorite" panose="00000500000000000000" pitchFamily="2" charset="0"/>
              </a:rPr>
              <a:t> </a:t>
            </a:r>
            <a:r>
              <a:rPr lang="en-US" sz="900" dirty="0">
                <a:latin typeface="Tenorite" panose="00000500000000000000" pitchFamily="2" charset="0"/>
              </a:rPr>
              <a:t>principal</a:t>
            </a:r>
            <a:r>
              <a:rPr lang="en-US" sz="900" spc="6" dirty="0">
                <a:latin typeface="Tenorite" panose="00000500000000000000" pitchFamily="2" charset="0"/>
              </a:rPr>
              <a:t> </a:t>
            </a:r>
            <a:r>
              <a:rPr lang="en-US" sz="900" dirty="0">
                <a:latin typeface="Tenorite" panose="00000500000000000000" pitchFamily="2" charset="0"/>
              </a:rPr>
              <a:t>and</a:t>
            </a:r>
            <a:r>
              <a:rPr lang="en-US" sz="900" spc="6" dirty="0">
                <a:latin typeface="Tenorite" panose="00000500000000000000" pitchFamily="2" charset="0"/>
              </a:rPr>
              <a:t> </a:t>
            </a:r>
            <a:r>
              <a:rPr lang="en-US" sz="900" dirty="0">
                <a:latin typeface="Tenorite" panose="00000500000000000000" pitchFamily="2" charset="0"/>
              </a:rPr>
              <a:t>interest</a:t>
            </a:r>
            <a:r>
              <a:rPr lang="en-US" sz="900" spc="12" dirty="0">
                <a:latin typeface="Tenorite" panose="00000500000000000000" pitchFamily="2" charset="0"/>
              </a:rPr>
              <a:t> </a:t>
            </a:r>
            <a:r>
              <a:rPr lang="en-US" sz="900" dirty="0">
                <a:latin typeface="Tenorite" panose="00000500000000000000" pitchFamily="2" charset="0"/>
              </a:rPr>
              <a:t>and,</a:t>
            </a:r>
            <a:r>
              <a:rPr lang="en-US" sz="900" spc="12" dirty="0">
                <a:latin typeface="Tenorite" panose="00000500000000000000" pitchFamily="2" charset="0"/>
              </a:rPr>
              <a:t> </a:t>
            </a:r>
            <a:r>
              <a:rPr lang="en-US" sz="900" dirty="0">
                <a:latin typeface="Tenorite" panose="00000500000000000000" pitchFamily="2" charset="0"/>
              </a:rPr>
              <a:t>if</a:t>
            </a:r>
            <a:r>
              <a:rPr lang="en-US" sz="900" spc="6" dirty="0">
                <a:latin typeface="Tenorite" panose="00000500000000000000" pitchFamily="2" charset="0"/>
              </a:rPr>
              <a:t> </a:t>
            </a:r>
            <a:r>
              <a:rPr lang="en-US" sz="900" dirty="0">
                <a:latin typeface="Tenorite" panose="00000500000000000000" pitchFamily="2" charset="0"/>
              </a:rPr>
              <a:t>held</a:t>
            </a:r>
            <a:r>
              <a:rPr lang="en-US" sz="900" spc="12" dirty="0">
                <a:latin typeface="Tenorite" panose="00000500000000000000" pitchFamily="2" charset="0"/>
              </a:rPr>
              <a:t> </a:t>
            </a:r>
            <a:r>
              <a:rPr lang="en-US" sz="900" dirty="0">
                <a:latin typeface="Tenorite" panose="00000500000000000000" pitchFamily="2" charset="0"/>
              </a:rPr>
              <a:t>to</a:t>
            </a:r>
            <a:r>
              <a:rPr lang="en-US" sz="900" spc="12" dirty="0">
                <a:latin typeface="Tenorite" panose="00000500000000000000" pitchFamily="2" charset="0"/>
              </a:rPr>
              <a:t> </a:t>
            </a:r>
            <a:r>
              <a:rPr lang="en-US" sz="900" dirty="0">
                <a:latin typeface="Tenorite" panose="00000500000000000000" pitchFamily="2" charset="0"/>
              </a:rPr>
              <a:t>maturity,</a:t>
            </a:r>
            <a:r>
              <a:rPr lang="en-US" sz="900" spc="12" dirty="0">
                <a:latin typeface="Tenorite" panose="00000500000000000000" pitchFamily="2" charset="0"/>
              </a:rPr>
              <a:t> </a:t>
            </a:r>
            <a:r>
              <a:rPr lang="en-US" sz="900" dirty="0">
                <a:latin typeface="Tenorite" panose="00000500000000000000" pitchFamily="2" charset="0"/>
              </a:rPr>
              <a:t>offer</a:t>
            </a:r>
            <a:r>
              <a:rPr lang="en-US" sz="900" spc="-6" dirty="0">
                <a:latin typeface="Tenorite" panose="00000500000000000000" pitchFamily="2" charset="0"/>
              </a:rPr>
              <a:t> </a:t>
            </a:r>
            <a:r>
              <a:rPr lang="en-US" sz="900" dirty="0">
                <a:latin typeface="Tenorite" panose="00000500000000000000" pitchFamily="2" charset="0"/>
              </a:rPr>
              <a:t>a</a:t>
            </a:r>
            <a:r>
              <a:rPr lang="en-US" sz="900" spc="12" dirty="0">
                <a:latin typeface="Tenorite" panose="00000500000000000000" pitchFamily="2" charset="0"/>
              </a:rPr>
              <a:t> </a:t>
            </a:r>
            <a:r>
              <a:rPr lang="en-US" sz="900" dirty="0">
                <a:latin typeface="Tenorite" panose="00000500000000000000" pitchFamily="2" charset="0"/>
              </a:rPr>
              <a:t>fixed</a:t>
            </a:r>
            <a:r>
              <a:rPr lang="en-US" sz="900" spc="12" dirty="0">
                <a:latin typeface="Tenorite" panose="00000500000000000000" pitchFamily="2" charset="0"/>
              </a:rPr>
              <a:t> </a:t>
            </a:r>
            <a:r>
              <a:rPr lang="en-US" sz="900" dirty="0">
                <a:latin typeface="Tenorite" panose="00000500000000000000" pitchFamily="2" charset="0"/>
              </a:rPr>
              <a:t>rate</a:t>
            </a:r>
            <a:r>
              <a:rPr lang="en-US" sz="900" spc="6" dirty="0">
                <a:latin typeface="Tenorite" panose="00000500000000000000" pitchFamily="2" charset="0"/>
              </a:rPr>
              <a:t> </a:t>
            </a:r>
            <a:r>
              <a:rPr lang="en-US" sz="900" dirty="0">
                <a:latin typeface="Tenorite" panose="00000500000000000000" pitchFamily="2" charset="0"/>
              </a:rPr>
              <a:t>of</a:t>
            </a:r>
            <a:r>
              <a:rPr lang="en-US" sz="900" spc="12" dirty="0">
                <a:latin typeface="Tenorite" panose="00000500000000000000" pitchFamily="2" charset="0"/>
              </a:rPr>
              <a:t> </a:t>
            </a:r>
            <a:r>
              <a:rPr lang="en-US" sz="900" dirty="0">
                <a:latin typeface="Tenorite" panose="00000500000000000000" pitchFamily="2" charset="0"/>
              </a:rPr>
              <a:t>return</a:t>
            </a:r>
            <a:r>
              <a:rPr lang="en-US" sz="900" spc="12" dirty="0">
                <a:latin typeface="Tenorite" panose="00000500000000000000" pitchFamily="2" charset="0"/>
              </a:rPr>
              <a:t> </a:t>
            </a:r>
            <a:r>
              <a:rPr lang="en-US" sz="900" dirty="0">
                <a:latin typeface="Tenorite" panose="00000500000000000000" pitchFamily="2" charset="0"/>
              </a:rPr>
              <a:t>and</a:t>
            </a:r>
            <a:r>
              <a:rPr lang="en-US" sz="900" spc="6" dirty="0">
                <a:latin typeface="Tenorite" panose="00000500000000000000" pitchFamily="2" charset="0"/>
              </a:rPr>
              <a:t> </a:t>
            </a:r>
            <a:r>
              <a:rPr lang="en-US" sz="900" dirty="0">
                <a:latin typeface="Tenorite" panose="00000500000000000000" pitchFamily="2" charset="0"/>
              </a:rPr>
              <a:t>fixed</a:t>
            </a:r>
            <a:r>
              <a:rPr lang="en-US" sz="900" spc="12" dirty="0">
                <a:latin typeface="Tenorite" panose="00000500000000000000" pitchFamily="2" charset="0"/>
              </a:rPr>
              <a:t> </a:t>
            </a:r>
            <a:r>
              <a:rPr lang="en-US" sz="900" dirty="0">
                <a:latin typeface="Tenorite" panose="00000500000000000000" pitchFamily="2" charset="0"/>
              </a:rPr>
              <a:t>principal</a:t>
            </a:r>
            <a:r>
              <a:rPr lang="en-US" sz="900" spc="6" dirty="0">
                <a:latin typeface="Tenorite" panose="00000500000000000000" pitchFamily="2" charset="0"/>
              </a:rPr>
              <a:t> </a:t>
            </a:r>
            <a:r>
              <a:rPr lang="en-US" sz="900" dirty="0">
                <a:latin typeface="Tenorite" panose="00000500000000000000" pitchFamily="2" charset="0"/>
              </a:rPr>
              <a:t>value.</a:t>
            </a:r>
            <a:r>
              <a:rPr lang="en-US" sz="900" spc="6" dirty="0">
                <a:latin typeface="Tenorite" panose="00000500000000000000" pitchFamily="2" charset="0"/>
              </a:rPr>
              <a:t> </a:t>
            </a:r>
            <a:r>
              <a:rPr lang="en-US" sz="900" dirty="0">
                <a:latin typeface="Tenorite" panose="00000500000000000000" pitchFamily="2" charset="0"/>
              </a:rPr>
              <a:t>Corporate</a:t>
            </a:r>
            <a:r>
              <a:rPr lang="en-US" sz="900" spc="12" dirty="0">
                <a:latin typeface="Tenorite" panose="00000500000000000000" pitchFamily="2" charset="0"/>
              </a:rPr>
              <a:t> </a:t>
            </a:r>
            <a:r>
              <a:rPr lang="en-US" sz="900" dirty="0">
                <a:latin typeface="Tenorite" panose="00000500000000000000" pitchFamily="2" charset="0"/>
              </a:rPr>
              <a:t>bonds</a:t>
            </a:r>
            <a:r>
              <a:rPr lang="en-US" sz="900" spc="6" dirty="0">
                <a:latin typeface="Tenorite" panose="00000500000000000000" pitchFamily="2" charset="0"/>
              </a:rPr>
              <a:t> </a:t>
            </a:r>
            <a:r>
              <a:rPr lang="en-US" sz="900" dirty="0">
                <a:latin typeface="Tenorite" panose="00000500000000000000" pitchFamily="2" charset="0"/>
              </a:rPr>
              <a:t>are</a:t>
            </a:r>
            <a:r>
              <a:rPr lang="en-US" sz="900" spc="12" dirty="0">
                <a:latin typeface="Tenorite" panose="00000500000000000000" pitchFamily="2" charset="0"/>
              </a:rPr>
              <a:t> </a:t>
            </a:r>
            <a:r>
              <a:rPr lang="en-US" sz="900" spc="-12" dirty="0">
                <a:latin typeface="Tenorite" panose="00000500000000000000" pitchFamily="2" charset="0"/>
              </a:rPr>
              <a:t>considered </a:t>
            </a:r>
            <a:r>
              <a:rPr lang="en-US" sz="900" dirty="0">
                <a:latin typeface="Tenorite" panose="00000500000000000000" pitchFamily="2" charset="0"/>
              </a:rPr>
              <a:t>higher</a:t>
            </a:r>
            <a:r>
              <a:rPr lang="en-US" sz="900" spc="-18" dirty="0">
                <a:latin typeface="Tenorite" panose="00000500000000000000" pitchFamily="2" charset="0"/>
              </a:rPr>
              <a:t> </a:t>
            </a:r>
            <a:r>
              <a:rPr lang="en-US" sz="900" dirty="0">
                <a:latin typeface="Tenorite" panose="00000500000000000000" pitchFamily="2" charset="0"/>
              </a:rPr>
              <a:t>risk</a:t>
            </a:r>
            <a:r>
              <a:rPr lang="en-US" sz="900" spc="6" dirty="0">
                <a:latin typeface="Tenorite" panose="00000500000000000000" pitchFamily="2" charset="0"/>
              </a:rPr>
              <a:t> </a:t>
            </a:r>
            <a:r>
              <a:rPr lang="en-US" sz="900" dirty="0">
                <a:latin typeface="Tenorite" panose="00000500000000000000" pitchFamily="2" charset="0"/>
              </a:rPr>
              <a:t>than</a:t>
            </a:r>
            <a:r>
              <a:rPr lang="en-US" sz="900" spc="12" dirty="0">
                <a:latin typeface="Tenorite" panose="00000500000000000000" pitchFamily="2" charset="0"/>
              </a:rPr>
              <a:t> </a:t>
            </a:r>
            <a:r>
              <a:rPr lang="en-US" sz="900" dirty="0">
                <a:latin typeface="Tenorite" panose="00000500000000000000" pitchFamily="2" charset="0"/>
              </a:rPr>
              <a:t>government</a:t>
            </a:r>
            <a:r>
              <a:rPr lang="en-US" sz="900" spc="12" dirty="0">
                <a:latin typeface="Tenorite" panose="00000500000000000000" pitchFamily="2" charset="0"/>
              </a:rPr>
              <a:t> </a:t>
            </a:r>
            <a:r>
              <a:rPr lang="en-US" sz="900" dirty="0">
                <a:latin typeface="Tenorite" panose="00000500000000000000" pitchFamily="2" charset="0"/>
              </a:rPr>
              <a:t>bonds</a:t>
            </a:r>
            <a:r>
              <a:rPr lang="en-US" sz="900" spc="6" dirty="0">
                <a:latin typeface="Tenorite" panose="00000500000000000000" pitchFamily="2" charset="0"/>
              </a:rPr>
              <a:t> </a:t>
            </a:r>
            <a:r>
              <a:rPr lang="en-US" sz="900" dirty="0">
                <a:latin typeface="Tenorite" panose="00000500000000000000" pitchFamily="2" charset="0"/>
              </a:rPr>
              <a:t>but</a:t>
            </a:r>
            <a:r>
              <a:rPr lang="en-US" sz="900" spc="12" dirty="0">
                <a:latin typeface="Tenorite" panose="00000500000000000000" pitchFamily="2" charset="0"/>
              </a:rPr>
              <a:t> </a:t>
            </a:r>
            <a:r>
              <a:rPr lang="en-US" sz="900" dirty="0">
                <a:latin typeface="Tenorite" panose="00000500000000000000" pitchFamily="2" charset="0"/>
              </a:rPr>
              <a:t>normally offer a</a:t>
            </a:r>
            <a:r>
              <a:rPr lang="en-US" sz="900" spc="12" dirty="0">
                <a:latin typeface="Tenorite" panose="00000500000000000000" pitchFamily="2" charset="0"/>
              </a:rPr>
              <a:t> </a:t>
            </a:r>
            <a:r>
              <a:rPr lang="en-US" sz="900" dirty="0">
                <a:latin typeface="Tenorite" panose="00000500000000000000" pitchFamily="2" charset="0"/>
              </a:rPr>
              <a:t>higher yield</a:t>
            </a:r>
            <a:r>
              <a:rPr lang="en-US" sz="900" spc="12" dirty="0">
                <a:latin typeface="Tenorite" panose="00000500000000000000" pitchFamily="2" charset="0"/>
              </a:rPr>
              <a:t> </a:t>
            </a:r>
            <a:r>
              <a:rPr lang="en-US" sz="900" dirty="0">
                <a:latin typeface="Tenorite" panose="00000500000000000000" pitchFamily="2" charset="0"/>
              </a:rPr>
              <a:t>and</a:t>
            </a:r>
            <a:r>
              <a:rPr lang="en-US" sz="900" spc="12" dirty="0">
                <a:latin typeface="Tenorite" panose="00000500000000000000" pitchFamily="2" charset="0"/>
              </a:rPr>
              <a:t> </a:t>
            </a:r>
            <a:r>
              <a:rPr lang="en-US" sz="900" dirty="0">
                <a:latin typeface="Tenorite" panose="00000500000000000000" pitchFamily="2" charset="0"/>
              </a:rPr>
              <a:t>are</a:t>
            </a:r>
            <a:r>
              <a:rPr lang="en-US" sz="900" spc="6" dirty="0">
                <a:latin typeface="Tenorite" panose="00000500000000000000" pitchFamily="2" charset="0"/>
              </a:rPr>
              <a:t> </a:t>
            </a:r>
            <a:r>
              <a:rPr lang="en-US" sz="900" dirty="0">
                <a:latin typeface="Tenorite" panose="00000500000000000000" pitchFamily="2" charset="0"/>
              </a:rPr>
              <a:t>subject</a:t>
            </a:r>
            <a:r>
              <a:rPr lang="en-US" sz="900" spc="12" dirty="0">
                <a:latin typeface="Tenorite" panose="00000500000000000000" pitchFamily="2" charset="0"/>
              </a:rPr>
              <a:t> </a:t>
            </a:r>
            <a:r>
              <a:rPr lang="en-US" sz="900" dirty="0">
                <a:latin typeface="Tenorite" panose="00000500000000000000" pitchFamily="2" charset="0"/>
              </a:rPr>
              <a:t>to</a:t>
            </a:r>
            <a:r>
              <a:rPr lang="en-US" sz="900" spc="12" dirty="0">
                <a:latin typeface="Tenorite" panose="00000500000000000000" pitchFamily="2" charset="0"/>
              </a:rPr>
              <a:t> </a:t>
            </a:r>
            <a:r>
              <a:rPr lang="en-US" sz="900" dirty="0">
                <a:latin typeface="Tenorite" panose="00000500000000000000" pitchFamily="2" charset="0"/>
              </a:rPr>
              <a:t>market,</a:t>
            </a:r>
            <a:r>
              <a:rPr lang="en-US" sz="900" spc="12" dirty="0">
                <a:latin typeface="Tenorite" panose="00000500000000000000" pitchFamily="2" charset="0"/>
              </a:rPr>
              <a:t> </a:t>
            </a:r>
            <a:r>
              <a:rPr lang="en-US" sz="900" dirty="0">
                <a:latin typeface="Tenorite" panose="00000500000000000000" pitchFamily="2" charset="0"/>
              </a:rPr>
              <a:t>interest</a:t>
            </a:r>
            <a:r>
              <a:rPr lang="en-US" sz="900" spc="12" dirty="0">
                <a:latin typeface="Tenorite" panose="00000500000000000000" pitchFamily="2" charset="0"/>
              </a:rPr>
              <a:t> </a:t>
            </a:r>
            <a:r>
              <a:rPr lang="en-US" sz="900" dirty="0">
                <a:latin typeface="Tenorite" panose="00000500000000000000" pitchFamily="2" charset="0"/>
              </a:rPr>
              <a:t>rate,</a:t>
            </a:r>
            <a:r>
              <a:rPr lang="en-US" sz="900" spc="12" dirty="0">
                <a:latin typeface="Tenorite" panose="00000500000000000000" pitchFamily="2" charset="0"/>
              </a:rPr>
              <a:t> </a:t>
            </a:r>
            <a:r>
              <a:rPr lang="en-US" sz="900" dirty="0">
                <a:latin typeface="Tenorite" panose="00000500000000000000" pitchFamily="2" charset="0"/>
              </a:rPr>
              <a:t>and</a:t>
            </a:r>
            <a:r>
              <a:rPr lang="en-US" sz="900" spc="6" dirty="0">
                <a:latin typeface="Tenorite" panose="00000500000000000000" pitchFamily="2" charset="0"/>
              </a:rPr>
              <a:t> </a:t>
            </a:r>
            <a:r>
              <a:rPr lang="en-US" sz="900" dirty="0">
                <a:latin typeface="Tenorite" panose="00000500000000000000" pitchFamily="2" charset="0"/>
              </a:rPr>
              <a:t>credit</a:t>
            </a:r>
            <a:r>
              <a:rPr lang="en-US" sz="900" spc="12" dirty="0">
                <a:latin typeface="Tenorite" panose="00000500000000000000" pitchFamily="2" charset="0"/>
              </a:rPr>
              <a:t> </a:t>
            </a:r>
            <a:r>
              <a:rPr lang="en-US" sz="900" dirty="0">
                <a:latin typeface="Tenorite" panose="00000500000000000000" pitchFamily="2" charset="0"/>
              </a:rPr>
              <a:t>risk,</a:t>
            </a:r>
            <a:r>
              <a:rPr lang="en-US" sz="900" spc="12" dirty="0">
                <a:latin typeface="Tenorite" panose="00000500000000000000" pitchFamily="2" charset="0"/>
              </a:rPr>
              <a:t> </a:t>
            </a:r>
            <a:r>
              <a:rPr lang="en-US" sz="900" dirty="0">
                <a:latin typeface="Tenorite" panose="00000500000000000000" pitchFamily="2" charset="0"/>
              </a:rPr>
              <a:t>as</a:t>
            </a:r>
            <a:r>
              <a:rPr lang="en-US" sz="900" spc="6" dirty="0">
                <a:latin typeface="Tenorite" panose="00000500000000000000" pitchFamily="2" charset="0"/>
              </a:rPr>
              <a:t> </a:t>
            </a:r>
            <a:r>
              <a:rPr lang="en-US" sz="900" dirty="0">
                <a:latin typeface="Tenorite" panose="00000500000000000000" pitchFamily="2" charset="0"/>
              </a:rPr>
              <a:t>well</a:t>
            </a:r>
            <a:r>
              <a:rPr lang="en-US" sz="900" spc="6" dirty="0">
                <a:latin typeface="Tenorite" panose="00000500000000000000" pitchFamily="2" charset="0"/>
              </a:rPr>
              <a:t> </a:t>
            </a:r>
            <a:r>
              <a:rPr lang="en-US" sz="900" dirty="0">
                <a:latin typeface="Tenorite" panose="00000500000000000000" pitchFamily="2" charset="0"/>
              </a:rPr>
              <a:t>as</a:t>
            </a:r>
            <a:r>
              <a:rPr lang="en-US" sz="900" spc="6" dirty="0">
                <a:latin typeface="Tenorite" panose="00000500000000000000" pitchFamily="2" charset="0"/>
              </a:rPr>
              <a:t> </a:t>
            </a:r>
            <a:r>
              <a:rPr lang="en-US" sz="900" dirty="0">
                <a:latin typeface="Tenorite" panose="00000500000000000000" pitchFamily="2" charset="0"/>
              </a:rPr>
              <a:t>additional risks</a:t>
            </a:r>
            <a:r>
              <a:rPr lang="en-US" sz="900" spc="6" dirty="0">
                <a:latin typeface="Tenorite" panose="00000500000000000000" pitchFamily="2" charset="0"/>
              </a:rPr>
              <a:t> </a:t>
            </a:r>
            <a:r>
              <a:rPr lang="en-US" sz="900" dirty="0">
                <a:latin typeface="Tenorite" panose="00000500000000000000" pitchFamily="2" charset="0"/>
              </a:rPr>
              <a:t>based</a:t>
            </a:r>
            <a:r>
              <a:rPr lang="en-US" sz="900" spc="12" dirty="0">
                <a:latin typeface="Tenorite" panose="00000500000000000000" pitchFamily="2" charset="0"/>
              </a:rPr>
              <a:t> </a:t>
            </a:r>
            <a:r>
              <a:rPr lang="en-US" sz="900" dirty="0">
                <a:latin typeface="Tenorite" panose="00000500000000000000" pitchFamily="2" charset="0"/>
              </a:rPr>
              <a:t>on</a:t>
            </a:r>
            <a:r>
              <a:rPr lang="en-US" sz="900" spc="12" dirty="0">
                <a:latin typeface="Tenorite" panose="00000500000000000000" pitchFamily="2" charset="0"/>
              </a:rPr>
              <a:t> </a:t>
            </a:r>
            <a:r>
              <a:rPr lang="en-US" sz="900" dirty="0">
                <a:latin typeface="Tenorite" panose="00000500000000000000" pitchFamily="2" charset="0"/>
              </a:rPr>
              <a:t>the</a:t>
            </a:r>
            <a:r>
              <a:rPr lang="en-US" sz="900" spc="12" dirty="0">
                <a:latin typeface="Tenorite" panose="00000500000000000000" pitchFamily="2" charset="0"/>
              </a:rPr>
              <a:t> </a:t>
            </a:r>
            <a:r>
              <a:rPr lang="en-US" sz="900" dirty="0">
                <a:latin typeface="Tenorite" panose="00000500000000000000" pitchFamily="2" charset="0"/>
              </a:rPr>
              <a:t>quality</a:t>
            </a:r>
            <a:r>
              <a:rPr lang="en-US" sz="900" spc="6" dirty="0">
                <a:latin typeface="Tenorite" panose="00000500000000000000" pitchFamily="2" charset="0"/>
              </a:rPr>
              <a:t> </a:t>
            </a:r>
            <a:r>
              <a:rPr lang="en-US" sz="900" dirty="0">
                <a:latin typeface="Tenorite" panose="00000500000000000000" pitchFamily="2" charset="0"/>
              </a:rPr>
              <a:t>of</a:t>
            </a:r>
            <a:r>
              <a:rPr lang="en-US" sz="900" spc="12" dirty="0">
                <a:latin typeface="Tenorite" panose="00000500000000000000" pitchFamily="2" charset="0"/>
              </a:rPr>
              <a:t> </a:t>
            </a:r>
            <a:r>
              <a:rPr lang="en-US" sz="900" spc="-12" dirty="0">
                <a:latin typeface="Tenorite" panose="00000500000000000000" pitchFamily="2" charset="0"/>
              </a:rPr>
              <a:t>issuer </a:t>
            </a:r>
            <a:r>
              <a:rPr lang="en-US" sz="900" dirty="0">
                <a:latin typeface="Tenorite" panose="00000500000000000000" pitchFamily="2" charset="0"/>
              </a:rPr>
              <a:t>coupon rate,</a:t>
            </a:r>
            <a:r>
              <a:rPr lang="en-US" sz="900" spc="12" dirty="0">
                <a:latin typeface="Tenorite" panose="00000500000000000000" pitchFamily="2" charset="0"/>
              </a:rPr>
              <a:t> </a:t>
            </a:r>
            <a:r>
              <a:rPr lang="en-US" sz="900" dirty="0">
                <a:latin typeface="Tenorite" panose="00000500000000000000" pitchFamily="2" charset="0"/>
              </a:rPr>
              <a:t>price,</a:t>
            </a:r>
            <a:r>
              <a:rPr lang="en-US" sz="900" spc="12" dirty="0">
                <a:latin typeface="Tenorite" panose="00000500000000000000" pitchFamily="2" charset="0"/>
              </a:rPr>
              <a:t> </a:t>
            </a:r>
            <a:r>
              <a:rPr lang="en-US" sz="900" dirty="0">
                <a:latin typeface="Tenorite" panose="00000500000000000000" pitchFamily="2" charset="0"/>
              </a:rPr>
              <a:t>yield,</a:t>
            </a:r>
            <a:r>
              <a:rPr lang="en-US" sz="900" spc="12" dirty="0">
                <a:latin typeface="Tenorite" panose="00000500000000000000" pitchFamily="2" charset="0"/>
              </a:rPr>
              <a:t> </a:t>
            </a:r>
            <a:r>
              <a:rPr lang="en-US" sz="900" dirty="0">
                <a:latin typeface="Tenorite" panose="00000500000000000000" pitchFamily="2" charset="0"/>
              </a:rPr>
              <a:t>maturity,</a:t>
            </a:r>
            <a:r>
              <a:rPr lang="en-US" sz="900" spc="12" dirty="0">
                <a:latin typeface="Tenorite" panose="00000500000000000000" pitchFamily="2" charset="0"/>
              </a:rPr>
              <a:t> </a:t>
            </a:r>
            <a:r>
              <a:rPr lang="en-US" sz="900" dirty="0">
                <a:latin typeface="Tenorite" panose="00000500000000000000" pitchFamily="2" charset="0"/>
              </a:rPr>
              <a:t>and</a:t>
            </a:r>
            <a:r>
              <a:rPr lang="en-US" sz="900" spc="12" dirty="0">
                <a:latin typeface="Tenorite" panose="00000500000000000000" pitchFamily="2" charset="0"/>
              </a:rPr>
              <a:t> </a:t>
            </a:r>
            <a:r>
              <a:rPr lang="en-US" sz="900" dirty="0">
                <a:latin typeface="Tenorite" panose="00000500000000000000" pitchFamily="2" charset="0"/>
              </a:rPr>
              <a:t>redemption</a:t>
            </a:r>
            <a:r>
              <a:rPr lang="en-US" sz="900" spc="12" dirty="0">
                <a:latin typeface="Tenorite" panose="00000500000000000000" pitchFamily="2" charset="0"/>
              </a:rPr>
              <a:t> </a:t>
            </a:r>
            <a:r>
              <a:rPr lang="en-US" sz="900" dirty="0">
                <a:latin typeface="Tenorite" panose="00000500000000000000" pitchFamily="2" charset="0"/>
              </a:rPr>
              <a:t>features.</a:t>
            </a:r>
            <a:r>
              <a:rPr lang="en-US" sz="900" spc="12" dirty="0">
                <a:latin typeface="Tenorite" panose="00000500000000000000" pitchFamily="2" charset="0"/>
              </a:rPr>
              <a:t> </a:t>
            </a:r>
            <a:r>
              <a:rPr lang="en-US" sz="900" dirty="0">
                <a:latin typeface="Tenorite" panose="00000500000000000000" pitchFamily="2" charset="0"/>
              </a:rPr>
              <a:t>Mortgage-backed</a:t>
            </a:r>
            <a:r>
              <a:rPr lang="en-US" sz="900" spc="12" dirty="0">
                <a:latin typeface="Tenorite" panose="00000500000000000000" pitchFamily="2" charset="0"/>
              </a:rPr>
              <a:t> </a:t>
            </a:r>
            <a:r>
              <a:rPr lang="en-US" sz="900" dirty="0">
                <a:latin typeface="Tenorite" panose="00000500000000000000" pitchFamily="2" charset="0"/>
              </a:rPr>
              <a:t>securities are</a:t>
            </a:r>
            <a:r>
              <a:rPr lang="en-US" sz="900" spc="12" dirty="0">
                <a:latin typeface="Tenorite" panose="00000500000000000000" pitchFamily="2" charset="0"/>
              </a:rPr>
              <a:t> </a:t>
            </a:r>
            <a:r>
              <a:rPr lang="en-US" sz="900" dirty="0">
                <a:latin typeface="Tenorite" panose="00000500000000000000" pitchFamily="2" charset="0"/>
              </a:rPr>
              <a:t>subject</a:t>
            </a:r>
            <a:r>
              <a:rPr lang="en-US" sz="900" spc="18" dirty="0">
                <a:latin typeface="Tenorite" panose="00000500000000000000" pitchFamily="2" charset="0"/>
              </a:rPr>
              <a:t> </a:t>
            </a:r>
            <a:r>
              <a:rPr lang="en-US" sz="900" dirty="0">
                <a:latin typeface="Tenorite" panose="00000500000000000000" pitchFamily="2" charset="0"/>
              </a:rPr>
              <a:t>to</a:t>
            </a:r>
            <a:r>
              <a:rPr lang="en-US" sz="900" spc="12" dirty="0">
                <a:latin typeface="Tenorite" panose="00000500000000000000" pitchFamily="2" charset="0"/>
              </a:rPr>
              <a:t> </a:t>
            </a:r>
            <a:r>
              <a:rPr lang="en-US" sz="900" dirty="0">
                <a:latin typeface="Tenorite" panose="00000500000000000000" pitchFamily="2" charset="0"/>
              </a:rPr>
              <a:t>credit,</a:t>
            </a:r>
            <a:r>
              <a:rPr lang="en-US" sz="900" spc="12" dirty="0">
                <a:latin typeface="Tenorite" panose="00000500000000000000" pitchFamily="2" charset="0"/>
              </a:rPr>
              <a:t> </a:t>
            </a:r>
            <a:r>
              <a:rPr lang="en-US" sz="900" dirty="0">
                <a:latin typeface="Tenorite" panose="00000500000000000000" pitchFamily="2" charset="0"/>
              </a:rPr>
              <a:t>default,</a:t>
            </a:r>
            <a:r>
              <a:rPr lang="en-US" sz="900" spc="12" dirty="0">
                <a:latin typeface="Tenorite" panose="00000500000000000000" pitchFamily="2" charset="0"/>
              </a:rPr>
              <a:t> </a:t>
            </a:r>
            <a:r>
              <a:rPr lang="en-US" sz="900" dirty="0">
                <a:latin typeface="Tenorite" panose="00000500000000000000" pitchFamily="2" charset="0"/>
              </a:rPr>
              <a:t>prepayment,</a:t>
            </a:r>
            <a:r>
              <a:rPr lang="en-US" sz="900" spc="12" dirty="0">
                <a:latin typeface="Tenorite" panose="00000500000000000000" pitchFamily="2" charset="0"/>
              </a:rPr>
              <a:t> </a:t>
            </a:r>
            <a:r>
              <a:rPr lang="en-US" sz="900" dirty="0">
                <a:latin typeface="Tenorite" panose="00000500000000000000" pitchFamily="2" charset="0"/>
              </a:rPr>
              <a:t>extension,</a:t>
            </a:r>
            <a:r>
              <a:rPr lang="en-US" sz="900" spc="12" dirty="0">
                <a:latin typeface="Tenorite" panose="00000500000000000000" pitchFamily="2" charset="0"/>
              </a:rPr>
              <a:t> </a:t>
            </a:r>
            <a:r>
              <a:rPr lang="en-US" sz="900" dirty="0">
                <a:latin typeface="Tenorite" panose="00000500000000000000" pitchFamily="2" charset="0"/>
              </a:rPr>
              <a:t>market,</a:t>
            </a:r>
            <a:r>
              <a:rPr lang="en-US" sz="900" spc="12" dirty="0">
                <a:latin typeface="Tenorite" panose="00000500000000000000" pitchFamily="2" charset="0"/>
              </a:rPr>
              <a:t> </a:t>
            </a:r>
            <a:r>
              <a:rPr lang="en-US" sz="900" dirty="0">
                <a:latin typeface="Tenorite" panose="00000500000000000000" pitchFamily="2" charset="0"/>
              </a:rPr>
              <a:t>and</a:t>
            </a:r>
            <a:r>
              <a:rPr lang="en-US" sz="900" spc="12" dirty="0">
                <a:latin typeface="Tenorite" panose="00000500000000000000" pitchFamily="2" charset="0"/>
              </a:rPr>
              <a:t> </a:t>
            </a:r>
            <a:r>
              <a:rPr lang="en-US" sz="900" dirty="0">
                <a:latin typeface="Tenorite" panose="00000500000000000000" pitchFamily="2" charset="0"/>
              </a:rPr>
              <a:t>interest</a:t>
            </a:r>
            <a:r>
              <a:rPr lang="en-US" sz="900" spc="12" dirty="0">
                <a:latin typeface="Tenorite" panose="00000500000000000000" pitchFamily="2" charset="0"/>
              </a:rPr>
              <a:t> </a:t>
            </a:r>
            <a:r>
              <a:rPr lang="en-US" sz="900" dirty="0">
                <a:latin typeface="Tenorite" panose="00000500000000000000" pitchFamily="2" charset="0"/>
              </a:rPr>
              <a:t>rate</a:t>
            </a:r>
            <a:r>
              <a:rPr lang="en-US" sz="900" spc="12" dirty="0">
                <a:latin typeface="Tenorite" panose="00000500000000000000" pitchFamily="2" charset="0"/>
              </a:rPr>
              <a:t> </a:t>
            </a:r>
            <a:r>
              <a:rPr lang="en-US" sz="900" spc="-12" dirty="0">
                <a:latin typeface="Tenorite" panose="00000500000000000000" pitchFamily="2" charset="0"/>
              </a:rPr>
              <a:t>risk. </a:t>
            </a:r>
          </a:p>
          <a:p>
            <a:pPr marL="15240" marR="363474">
              <a:spcBef>
                <a:spcPts val="636"/>
              </a:spcBef>
            </a:pPr>
            <a:r>
              <a:rPr lang="en-US" sz="900" dirty="0">
                <a:latin typeface="Tenorite" panose="00000500000000000000" pitchFamily="2" charset="0"/>
              </a:rPr>
              <a:t>International</a:t>
            </a:r>
            <a:r>
              <a:rPr lang="en-US" sz="900" spc="-12" dirty="0">
                <a:latin typeface="Tenorite" panose="00000500000000000000" pitchFamily="2" charset="0"/>
              </a:rPr>
              <a:t> </a:t>
            </a:r>
            <a:r>
              <a:rPr lang="en-US" sz="900" dirty="0">
                <a:latin typeface="Tenorite" panose="00000500000000000000" pitchFamily="2" charset="0"/>
              </a:rPr>
              <a:t>debt</a:t>
            </a:r>
            <a:r>
              <a:rPr lang="en-US" sz="900" spc="6" dirty="0">
                <a:latin typeface="Tenorite" panose="00000500000000000000" pitchFamily="2" charset="0"/>
              </a:rPr>
              <a:t> </a:t>
            </a:r>
            <a:r>
              <a:rPr lang="en-US" sz="900" dirty="0">
                <a:latin typeface="Tenorite" panose="00000500000000000000" pitchFamily="2" charset="0"/>
              </a:rPr>
              <a:t>securities</a:t>
            </a:r>
            <a:r>
              <a:rPr lang="en-US" sz="900" spc="6" dirty="0">
                <a:latin typeface="Tenorite" panose="00000500000000000000" pitchFamily="2" charset="0"/>
              </a:rPr>
              <a:t> </a:t>
            </a:r>
            <a:r>
              <a:rPr lang="en-US" sz="900" dirty="0">
                <a:latin typeface="Tenorite" panose="00000500000000000000" pitchFamily="2" charset="0"/>
              </a:rPr>
              <a:t>involve</a:t>
            </a:r>
            <a:r>
              <a:rPr lang="en-US" sz="900" spc="6" dirty="0">
                <a:latin typeface="Tenorite" panose="00000500000000000000" pitchFamily="2" charset="0"/>
              </a:rPr>
              <a:t> </a:t>
            </a:r>
            <a:r>
              <a:rPr lang="en-US" sz="900" dirty="0">
                <a:latin typeface="Tenorite" panose="00000500000000000000" pitchFamily="2" charset="0"/>
              </a:rPr>
              <a:t>special additional risks.</a:t>
            </a:r>
            <a:r>
              <a:rPr lang="en-US" sz="900" spc="12" dirty="0">
                <a:latin typeface="Tenorite" panose="00000500000000000000" pitchFamily="2" charset="0"/>
              </a:rPr>
              <a:t> </a:t>
            </a:r>
            <a:r>
              <a:rPr lang="en-US" sz="900" dirty="0">
                <a:latin typeface="Tenorite" panose="00000500000000000000" pitchFamily="2" charset="0"/>
              </a:rPr>
              <a:t>These</a:t>
            </a:r>
            <a:r>
              <a:rPr lang="en-US" sz="900" spc="6" dirty="0">
                <a:latin typeface="Tenorite" panose="00000500000000000000" pitchFamily="2" charset="0"/>
              </a:rPr>
              <a:t> </a:t>
            </a:r>
            <a:r>
              <a:rPr lang="en-US" sz="900" dirty="0">
                <a:latin typeface="Tenorite" panose="00000500000000000000" pitchFamily="2" charset="0"/>
              </a:rPr>
              <a:t>risks include,</a:t>
            </a:r>
            <a:r>
              <a:rPr lang="en-US" sz="900" spc="12" dirty="0">
                <a:latin typeface="Tenorite" panose="00000500000000000000" pitchFamily="2" charset="0"/>
              </a:rPr>
              <a:t> </a:t>
            </a:r>
            <a:r>
              <a:rPr lang="en-US" sz="900" dirty="0">
                <a:latin typeface="Tenorite" panose="00000500000000000000" pitchFamily="2" charset="0"/>
              </a:rPr>
              <a:t>but</a:t>
            </a:r>
            <a:r>
              <a:rPr lang="en-US" sz="900" spc="6" dirty="0">
                <a:latin typeface="Tenorite" panose="00000500000000000000" pitchFamily="2" charset="0"/>
              </a:rPr>
              <a:t> </a:t>
            </a:r>
            <a:r>
              <a:rPr lang="en-US" sz="900" dirty="0">
                <a:latin typeface="Tenorite" panose="00000500000000000000" pitchFamily="2" charset="0"/>
              </a:rPr>
              <a:t>are</a:t>
            </a:r>
            <a:r>
              <a:rPr lang="en-US" sz="900" spc="12" dirty="0">
                <a:latin typeface="Tenorite" panose="00000500000000000000" pitchFamily="2" charset="0"/>
              </a:rPr>
              <a:t> </a:t>
            </a:r>
            <a:r>
              <a:rPr lang="en-US" sz="900" dirty="0">
                <a:latin typeface="Tenorite" panose="00000500000000000000" pitchFamily="2" charset="0"/>
              </a:rPr>
              <a:t>not</a:t>
            </a:r>
            <a:r>
              <a:rPr lang="en-US" sz="900" spc="6" dirty="0">
                <a:latin typeface="Tenorite" panose="00000500000000000000" pitchFamily="2" charset="0"/>
              </a:rPr>
              <a:t> </a:t>
            </a:r>
            <a:r>
              <a:rPr lang="en-US" sz="900" dirty="0">
                <a:latin typeface="Tenorite" panose="00000500000000000000" pitchFamily="2" charset="0"/>
              </a:rPr>
              <a:t>limited</a:t>
            </a:r>
            <a:r>
              <a:rPr lang="en-US" sz="900" spc="6" dirty="0">
                <a:latin typeface="Tenorite" panose="00000500000000000000" pitchFamily="2" charset="0"/>
              </a:rPr>
              <a:t> </a:t>
            </a:r>
            <a:r>
              <a:rPr lang="en-US" sz="900" dirty="0">
                <a:latin typeface="Tenorite" panose="00000500000000000000" pitchFamily="2" charset="0"/>
              </a:rPr>
              <a:t>to,</a:t>
            </a:r>
            <a:r>
              <a:rPr lang="en-US" sz="900" spc="12" dirty="0">
                <a:latin typeface="Tenorite" panose="00000500000000000000" pitchFamily="2" charset="0"/>
              </a:rPr>
              <a:t> </a:t>
            </a:r>
            <a:r>
              <a:rPr lang="en-US" sz="900" dirty="0">
                <a:latin typeface="Tenorite" panose="00000500000000000000" pitchFamily="2" charset="0"/>
              </a:rPr>
              <a:t>currency risk,</a:t>
            </a:r>
            <a:r>
              <a:rPr lang="en-US" sz="900" spc="6" dirty="0">
                <a:latin typeface="Tenorite" panose="00000500000000000000" pitchFamily="2" charset="0"/>
              </a:rPr>
              <a:t> </a:t>
            </a:r>
            <a:r>
              <a:rPr lang="en-US" sz="900" dirty="0">
                <a:latin typeface="Tenorite" panose="00000500000000000000" pitchFamily="2" charset="0"/>
              </a:rPr>
              <a:t>geopolitical</a:t>
            </a:r>
            <a:r>
              <a:rPr lang="en-US" sz="900" spc="6" dirty="0">
                <a:latin typeface="Tenorite" panose="00000500000000000000" pitchFamily="2" charset="0"/>
              </a:rPr>
              <a:t> </a:t>
            </a:r>
            <a:r>
              <a:rPr lang="en-US" sz="900" dirty="0">
                <a:latin typeface="Tenorite" panose="00000500000000000000" pitchFamily="2" charset="0"/>
              </a:rPr>
              <a:t>and</a:t>
            </a:r>
            <a:r>
              <a:rPr lang="en-US" sz="900" spc="6" dirty="0">
                <a:latin typeface="Tenorite" panose="00000500000000000000" pitchFamily="2" charset="0"/>
              </a:rPr>
              <a:t> </a:t>
            </a:r>
            <a:r>
              <a:rPr lang="en-US" sz="900" dirty="0">
                <a:latin typeface="Tenorite" panose="00000500000000000000" pitchFamily="2" charset="0"/>
              </a:rPr>
              <a:t>regulatory risk,</a:t>
            </a:r>
            <a:r>
              <a:rPr lang="en-US" sz="900" spc="12" dirty="0">
                <a:latin typeface="Tenorite" panose="00000500000000000000" pitchFamily="2" charset="0"/>
              </a:rPr>
              <a:t> </a:t>
            </a:r>
            <a:r>
              <a:rPr lang="en-US" sz="900" dirty="0">
                <a:latin typeface="Tenorite" panose="00000500000000000000" pitchFamily="2" charset="0"/>
              </a:rPr>
              <a:t>and</a:t>
            </a:r>
            <a:r>
              <a:rPr lang="en-US" sz="900" spc="6" dirty="0">
                <a:latin typeface="Tenorite" panose="00000500000000000000" pitchFamily="2" charset="0"/>
              </a:rPr>
              <a:t> </a:t>
            </a:r>
            <a:r>
              <a:rPr lang="en-US" sz="900" dirty="0">
                <a:latin typeface="Tenorite" panose="00000500000000000000" pitchFamily="2" charset="0"/>
              </a:rPr>
              <a:t>risk associated</a:t>
            </a:r>
            <a:r>
              <a:rPr lang="en-US" sz="900" spc="12" dirty="0">
                <a:latin typeface="Tenorite" panose="00000500000000000000" pitchFamily="2" charset="0"/>
              </a:rPr>
              <a:t> </a:t>
            </a:r>
            <a:r>
              <a:rPr lang="en-US" sz="900" spc="-24" dirty="0">
                <a:latin typeface="Tenorite" panose="00000500000000000000" pitchFamily="2" charset="0"/>
              </a:rPr>
              <a:t>with </a:t>
            </a:r>
            <a:r>
              <a:rPr lang="en-US" sz="900" dirty="0">
                <a:latin typeface="Tenorite" panose="00000500000000000000" pitchFamily="2" charset="0"/>
              </a:rPr>
              <a:t>varying</a:t>
            </a:r>
            <a:r>
              <a:rPr lang="en-US" sz="900" spc="6" dirty="0">
                <a:latin typeface="Tenorite" panose="00000500000000000000" pitchFamily="2" charset="0"/>
              </a:rPr>
              <a:t> </a:t>
            </a:r>
            <a:r>
              <a:rPr lang="en-US" sz="900" dirty="0">
                <a:latin typeface="Tenorite" panose="00000500000000000000" pitchFamily="2" charset="0"/>
              </a:rPr>
              <a:t>settlement</a:t>
            </a:r>
            <a:r>
              <a:rPr lang="en-US" sz="900" spc="12" dirty="0">
                <a:latin typeface="Tenorite" panose="00000500000000000000" pitchFamily="2" charset="0"/>
              </a:rPr>
              <a:t> </a:t>
            </a:r>
            <a:r>
              <a:rPr lang="en-US" sz="900" dirty="0">
                <a:latin typeface="Tenorite" panose="00000500000000000000" pitchFamily="2" charset="0"/>
              </a:rPr>
              <a:t>standards.</a:t>
            </a:r>
            <a:r>
              <a:rPr lang="en-US" sz="900" spc="12" dirty="0">
                <a:latin typeface="Tenorite" panose="00000500000000000000" pitchFamily="2" charset="0"/>
              </a:rPr>
              <a:t> </a:t>
            </a:r>
            <a:r>
              <a:rPr lang="en-US" sz="900" dirty="0">
                <a:latin typeface="Tenorite" panose="00000500000000000000" pitchFamily="2" charset="0"/>
              </a:rPr>
              <a:t>These</a:t>
            </a:r>
            <a:r>
              <a:rPr lang="en-US" sz="900" spc="12" dirty="0">
                <a:latin typeface="Tenorite" panose="00000500000000000000" pitchFamily="2" charset="0"/>
              </a:rPr>
              <a:t> </a:t>
            </a:r>
            <a:r>
              <a:rPr lang="en-US" sz="900" dirty="0">
                <a:latin typeface="Tenorite" panose="00000500000000000000" pitchFamily="2" charset="0"/>
              </a:rPr>
              <a:t>risks</a:t>
            </a:r>
            <a:r>
              <a:rPr lang="en-US" sz="900" spc="6" dirty="0">
                <a:latin typeface="Tenorite" panose="00000500000000000000" pitchFamily="2" charset="0"/>
              </a:rPr>
              <a:t> </a:t>
            </a:r>
            <a:r>
              <a:rPr lang="en-US" sz="900" dirty="0">
                <a:latin typeface="Tenorite" panose="00000500000000000000" pitchFamily="2" charset="0"/>
              </a:rPr>
              <a:t>are</a:t>
            </a:r>
            <a:r>
              <a:rPr lang="en-US" sz="900" spc="12" dirty="0">
                <a:latin typeface="Tenorite" panose="00000500000000000000" pitchFamily="2" charset="0"/>
              </a:rPr>
              <a:t> </a:t>
            </a:r>
            <a:r>
              <a:rPr lang="en-US" sz="900" dirty="0">
                <a:latin typeface="Tenorite" panose="00000500000000000000" pitchFamily="2" charset="0"/>
              </a:rPr>
              <a:t>often</a:t>
            </a:r>
            <a:r>
              <a:rPr lang="en-US" sz="900" spc="12" dirty="0">
                <a:latin typeface="Tenorite" panose="00000500000000000000" pitchFamily="2" charset="0"/>
              </a:rPr>
              <a:t> </a:t>
            </a:r>
            <a:r>
              <a:rPr lang="en-US" sz="900" dirty="0">
                <a:latin typeface="Tenorite" panose="00000500000000000000" pitchFamily="2" charset="0"/>
              </a:rPr>
              <a:t>heightened</a:t>
            </a:r>
            <a:r>
              <a:rPr lang="en-US" sz="900" spc="12" dirty="0">
                <a:latin typeface="Tenorite" panose="00000500000000000000" pitchFamily="2" charset="0"/>
              </a:rPr>
              <a:t> </a:t>
            </a:r>
            <a:r>
              <a:rPr lang="en-US" sz="900" dirty="0">
                <a:latin typeface="Tenorite" panose="00000500000000000000" pitchFamily="2" charset="0"/>
              </a:rPr>
              <a:t>for investments</a:t>
            </a:r>
            <a:r>
              <a:rPr lang="en-US" sz="900" spc="6" dirty="0">
                <a:latin typeface="Tenorite" panose="00000500000000000000" pitchFamily="2" charset="0"/>
              </a:rPr>
              <a:t> </a:t>
            </a:r>
            <a:r>
              <a:rPr lang="en-US" sz="900" dirty="0">
                <a:latin typeface="Tenorite" panose="00000500000000000000" pitchFamily="2" charset="0"/>
              </a:rPr>
              <a:t>in</a:t>
            </a:r>
            <a:r>
              <a:rPr lang="en-US" sz="900" spc="12" dirty="0">
                <a:latin typeface="Tenorite" panose="00000500000000000000" pitchFamily="2" charset="0"/>
              </a:rPr>
              <a:t> </a:t>
            </a:r>
            <a:r>
              <a:rPr lang="en-US" sz="900" dirty="0">
                <a:latin typeface="Tenorite" panose="00000500000000000000" pitchFamily="2" charset="0"/>
              </a:rPr>
              <a:t>emerging</a:t>
            </a:r>
            <a:r>
              <a:rPr lang="en-US" sz="900" spc="12" dirty="0">
                <a:latin typeface="Tenorite" panose="00000500000000000000" pitchFamily="2" charset="0"/>
              </a:rPr>
              <a:t> </a:t>
            </a:r>
            <a:r>
              <a:rPr lang="en-US" sz="900" spc="-12" dirty="0">
                <a:latin typeface="Tenorite" panose="00000500000000000000" pitchFamily="2" charset="0"/>
              </a:rPr>
              <a:t>markets.</a:t>
            </a:r>
          </a:p>
          <a:p>
            <a:pPr marL="15240" marR="35051">
              <a:spcBef>
                <a:spcPts val="882"/>
              </a:spcBef>
            </a:pPr>
            <a:r>
              <a:rPr lang="en-US" sz="900" dirty="0">
                <a:latin typeface="Tenorite" panose="00000500000000000000" pitchFamily="2" charset="0"/>
              </a:rPr>
              <a:t>High</a:t>
            </a:r>
            <a:r>
              <a:rPr lang="en-US" sz="900" spc="-6" dirty="0">
                <a:latin typeface="Tenorite" panose="00000500000000000000" pitchFamily="2" charset="0"/>
              </a:rPr>
              <a:t> </a:t>
            </a:r>
            <a:r>
              <a:rPr lang="en-US" sz="900" dirty="0">
                <a:latin typeface="Tenorite" panose="00000500000000000000" pitchFamily="2" charset="0"/>
              </a:rPr>
              <a:t>yield/junk</a:t>
            </a:r>
            <a:r>
              <a:rPr lang="en-US" sz="900" spc="6" dirty="0">
                <a:latin typeface="Tenorite" panose="00000500000000000000" pitchFamily="2" charset="0"/>
              </a:rPr>
              <a:t> </a:t>
            </a:r>
            <a:r>
              <a:rPr lang="en-US" sz="900" dirty="0">
                <a:latin typeface="Tenorite" panose="00000500000000000000" pitchFamily="2" charset="0"/>
              </a:rPr>
              <a:t>bonds</a:t>
            </a:r>
            <a:r>
              <a:rPr lang="en-US" sz="900" spc="6" dirty="0">
                <a:latin typeface="Tenorite" panose="00000500000000000000" pitchFamily="2" charset="0"/>
              </a:rPr>
              <a:t> </a:t>
            </a:r>
            <a:r>
              <a:rPr lang="en-US" sz="900" dirty="0">
                <a:latin typeface="Tenorite" panose="00000500000000000000" pitchFamily="2" charset="0"/>
              </a:rPr>
              <a:t>(grade</a:t>
            </a:r>
            <a:r>
              <a:rPr lang="en-US" sz="900" spc="12" dirty="0">
                <a:latin typeface="Tenorite" panose="00000500000000000000" pitchFamily="2" charset="0"/>
              </a:rPr>
              <a:t> </a:t>
            </a:r>
            <a:r>
              <a:rPr lang="en-US" sz="900" dirty="0">
                <a:latin typeface="Tenorite" panose="00000500000000000000" pitchFamily="2" charset="0"/>
              </a:rPr>
              <a:t>BB</a:t>
            </a:r>
            <a:r>
              <a:rPr lang="en-US" sz="900" spc="12" dirty="0">
                <a:latin typeface="Tenorite" panose="00000500000000000000" pitchFamily="2" charset="0"/>
              </a:rPr>
              <a:t> </a:t>
            </a:r>
            <a:r>
              <a:rPr lang="en-US" sz="900" dirty="0">
                <a:latin typeface="Tenorite" panose="00000500000000000000" pitchFamily="2" charset="0"/>
              </a:rPr>
              <a:t>or below)</a:t>
            </a:r>
            <a:r>
              <a:rPr lang="en-US" sz="900" spc="-6" dirty="0">
                <a:latin typeface="Tenorite" panose="00000500000000000000" pitchFamily="2" charset="0"/>
              </a:rPr>
              <a:t> </a:t>
            </a:r>
            <a:r>
              <a:rPr lang="en-US" sz="900" dirty="0">
                <a:latin typeface="Tenorite" panose="00000500000000000000" pitchFamily="2" charset="0"/>
              </a:rPr>
              <a:t>are</a:t>
            </a:r>
            <a:r>
              <a:rPr lang="en-US" sz="900" spc="12" dirty="0">
                <a:latin typeface="Tenorite" panose="00000500000000000000" pitchFamily="2" charset="0"/>
              </a:rPr>
              <a:t> </a:t>
            </a:r>
            <a:r>
              <a:rPr lang="en-US" sz="900" dirty="0">
                <a:latin typeface="Tenorite" panose="00000500000000000000" pitchFamily="2" charset="0"/>
              </a:rPr>
              <a:t>not</a:t>
            </a:r>
            <a:r>
              <a:rPr lang="en-US" sz="900" spc="12" dirty="0">
                <a:latin typeface="Tenorite" panose="00000500000000000000" pitchFamily="2" charset="0"/>
              </a:rPr>
              <a:t> </a:t>
            </a:r>
            <a:r>
              <a:rPr lang="en-US" sz="900" dirty="0">
                <a:latin typeface="Tenorite" panose="00000500000000000000" pitchFamily="2" charset="0"/>
              </a:rPr>
              <a:t>investment</a:t>
            </a:r>
            <a:r>
              <a:rPr lang="en-US" sz="900" spc="12" dirty="0">
                <a:latin typeface="Tenorite" panose="00000500000000000000" pitchFamily="2" charset="0"/>
              </a:rPr>
              <a:t> </a:t>
            </a:r>
            <a:r>
              <a:rPr lang="en-US" sz="900" dirty="0">
                <a:latin typeface="Tenorite" panose="00000500000000000000" pitchFamily="2" charset="0"/>
              </a:rPr>
              <a:t>grade</a:t>
            </a:r>
            <a:r>
              <a:rPr lang="en-US" sz="900" spc="12" dirty="0">
                <a:latin typeface="Tenorite" panose="00000500000000000000" pitchFamily="2" charset="0"/>
              </a:rPr>
              <a:t> </a:t>
            </a:r>
            <a:r>
              <a:rPr lang="en-US" sz="900" dirty="0">
                <a:latin typeface="Tenorite" panose="00000500000000000000" pitchFamily="2" charset="0"/>
              </a:rPr>
              <a:t>securities,</a:t>
            </a:r>
            <a:r>
              <a:rPr lang="en-US" sz="900" spc="12" dirty="0">
                <a:latin typeface="Tenorite" panose="00000500000000000000" pitchFamily="2" charset="0"/>
              </a:rPr>
              <a:t> </a:t>
            </a:r>
            <a:r>
              <a:rPr lang="en-US" sz="900" dirty="0">
                <a:latin typeface="Tenorite" panose="00000500000000000000" pitchFamily="2" charset="0"/>
              </a:rPr>
              <a:t>and</a:t>
            </a:r>
            <a:r>
              <a:rPr lang="en-US" sz="900" spc="12" dirty="0">
                <a:latin typeface="Tenorite" panose="00000500000000000000" pitchFamily="2" charset="0"/>
              </a:rPr>
              <a:t> </a:t>
            </a:r>
            <a:r>
              <a:rPr lang="en-US" sz="900" dirty="0">
                <a:latin typeface="Tenorite" panose="00000500000000000000" pitchFamily="2" charset="0"/>
              </a:rPr>
              <a:t>are</a:t>
            </a:r>
            <a:r>
              <a:rPr lang="en-US" sz="900" spc="6" dirty="0">
                <a:latin typeface="Tenorite" panose="00000500000000000000" pitchFamily="2" charset="0"/>
              </a:rPr>
              <a:t> </a:t>
            </a:r>
            <a:r>
              <a:rPr lang="en-US" sz="900" dirty="0">
                <a:latin typeface="Tenorite" panose="00000500000000000000" pitchFamily="2" charset="0"/>
              </a:rPr>
              <a:t>subject</a:t>
            </a:r>
            <a:r>
              <a:rPr lang="en-US" sz="900" spc="12" dirty="0">
                <a:latin typeface="Tenorite" panose="00000500000000000000" pitchFamily="2" charset="0"/>
              </a:rPr>
              <a:t> </a:t>
            </a:r>
            <a:r>
              <a:rPr lang="en-US" sz="900" dirty="0">
                <a:latin typeface="Tenorite" panose="00000500000000000000" pitchFamily="2" charset="0"/>
              </a:rPr>
              <a:t>to</a:t>
            </a:r>
            <a:r>
              <a:rPr lang="en-US" sz="900" spc="12" dirty="0">
                <a:latin typeface="Tenorite" panose="00000500000000000000" pitchFamily="2" charset="0"/>
              </a:rPr>
              <a:t> </a:t>
            </a:r>
            <a:r>
              <a:rPr lang="en-US" sz="900" dirty="0">
                <a:latin typeface="Tenorite" panose="00000500000000000000" pitchFamily="2" charset="0"/>
              </a:rPr>
              <a:t>higher interest</a:t>
            </a:r>
            <a:r>
              <a:rPr lang="en-US" sz="900" spc="12" dirty="0">
                <a:latin typeface="Tenorite" panose="00000500000000000000" pitchFamily="2" charset="0"/>
              </a:rPr>
              <a:t> </a:t>
            </a:r>
            <a:r>
              <a:rPr lang="en-US" sz="900" dirty="0">
                <a:latin typeface="Tenorite" panose="00000500000000000000" pitchFamily="2" charset="0"/>
              </a:rPr>
              <a:t>rate,</a:t>
            </a:r>
            <a:r>
              <a:rPr lang="en-US" sz="900" spc="12" dirty="0">
                <a:latin typeface="Tenorite" panose="00000500000000000000" pitchFamily="2" charset="0"/>
              </a:rPr>
              <a:t> </a:t>
            </a:r>
            <a:r>
              <a:rPr lang="en-US" sz="900" dirty="0">
                <a:latin typeface="Tenorite" panose="00000500000000000000" pitchFamily="2" charset="0"/>
              </a:rPr>
              <a:t>credit,</a:t>
            </a:r>
            <a:r>
              <a:rPr lang="en-US" sz="900" spc="12" dirty="0">
                <a:latin typeface="Tenorite" panose="00000500000000000000" pitchFamily="2" charset="0"/>
              </a:rPr>
              <a:t> </a:t>
            </a:r>
            <a:r>
              <a:rPr lang="en-US" sz="900" dirty="0">
                <a:latin typeface="Tenorite" panose="00000500000000000000" pitchFamily="2" charset="0"/>
              </a:rPr>
              <a:t>and</a:t>
            </a:r>
            <a:r>
              <a:rPr lang="en-US" sz="900" spc="12" dirty="0">
                <a:latin typeface="Tenorite" panose="00000500000000000000" pitchFamily="2" charset="0"/>
              </a:rPr>
              <a:t> </a:t>
            </a:r>
            <a:r>
              <a:rPr lang="en-US" sz="900" dirty="0">
                <a:latin typeface="Tenorite" panose="00000500000000000000" pitchFamily="2" charset="0"/>
              </a:rPr>
              <a:t>liquidity risks</a:t>
            </a:r>
            <a:r>
              <a:rPr lang="en-US" sz="900" spc="6" dirty="0">
                <a:latin typeface="Tenorite" panose="00000500000000000000" pitchFamily="2" charset="0"/>
              </a:rPr>
              <a:t> </a:t>
            </a:r>
            <a:r>
              <a:rPr lang="en-US" sz="900" dirty="0">
                <a:latin typeface="Tenorite" panose="00000500000000000000" pitchFamily="2" charset="0"/>
              </a:rPr>
              <a:t>than</a:t>
            </a:r>
            <a:r>
              <a:rPr lang="en-US" sz="900" spc="12" dirty="0">
                <a:latin typeface="Tenorite" panose="00000500000000000000" pitchFamily="2" charset="0"/>
              </a:rPr>
              <a:t> </a:t>
            </a:r>
            <a:r>
              <a:rPr lang="en-US" sz="900" dirty="0">
                <a:latin typeface="Tenorite" panose="00000500000000000000" pitchFamily="2" charset="0"/>
              </a:rPr>
              <a:t>those</a:t>
            </a:r>
            <a:r>
              <a:rPr lang="en-US" sz="900" spc="12" dirty="0">
                <a:latin typeface="Tenorite" panose="00000500000000000000" pitchFamily="2" charset="0"/>
              </a:rPr>
              <a:t> </a:t>
            </a:r>
            <a:r>
              <a:rPr lang="en-US" sz="900" dirty="0">
                <a:latin typeface="Tenorite" panose="00000500000000000000" pitchFamily="2" charset="0"/>
              </a:rPr>
              <a:t>graded</a:t>
            </a:r>
            <a:r>
              <a:rPr lang="en-US" sz="900" spc="12" dirty="0">
                <a:latin typeface="Tenorite" panose="00000500000000000000" pitchFamily="2" charset="0"/>
              </a:rPr>
              <a:t> </a:t>
            </a:r>
            <a:r>
              <a:rPr lang="en-US" sz="900" dirty="0">
                <a:latin typeface="Tenorite" panose="00000500000000000000" pitchFamily="2" charset="0"/>
              </a:rPr>
              <a:t>BBB</a:t>
            </a:r>
            <a:r>
              <a:rPr lang="en-US" sz="900" spc="12" dirty="0">
                <a:latin typeface="Tenorite" panose="00000500000000000000" pitchFamily="2" charset="0"/>
              </a:rPr>
              <a:t> </a:t>
            </a:r>
            <a:r>
              <a:rPr lang="en-US" sz="900" dirty="0">
                <a:latin typeface="Tenorite" panose="00000500000000000000" pitchFamily="2" charset="0"/>
              </a:rPr>
              <a:t>and</a:t>
            </a:r>
            <a:r>
              <a:rPr lang="en-US" sz="900" spc="12" dirty="0">
                <a:latin typeface="Tenorite" panose="00000500000000000000" pitchFamily="2" charset="0"/>
              </a:rPr>
              <a:t> </a:t>
            </a:r>
            <a:r>
              <a:rPr lang="en-US" sz="900" spc="-12" dirty="0">
                <a:latin typeface="Tenorite" panose="00000500000000000000" pitchFamily="2" charset="0"/>
              </a:rPr>
              <a:t>above. </a:t>
            </a:r>
            <a:r>
              <a:rPr lang="en-US" sz="900" dirty="0">
                <a:latin typeface="Tenorite" panose="00000500000000000000" pitchFamily="2" charset="0"/>
              </a:rPr>
              <a:t>They generally</a:t>
            </a:r>
            <a:r>
              <a:rPr lang="en-US" sz="900" spc="6" dirty="0">
                <a:latin typeface="Tenorite" panose="00000500000000000000" pitchFamily="2" charset="0"/>
              </a:rPr>
              <a:t> </a:t>
            </a:r>
            <a:r>
              <a:rPr lang="en-US" sz="900" dirty="0">
                <a:latin typeface="Tenorite" panose="00000500000000000000" pitchFamily="2" charset="0"/>
              </a:rPr>
              <a:t>should</a:t>
            </a:r>
            <a:r>
              <a:rPr lang="en-US" sz="900" spc="6" dirty="0">
                <a:latin typeface="Tenorite" panose="00000500000000000000" pitchFamily="2" charset="0"/>
              </a:rPr>
              <a:t> </a:t>
            </a:r>
            <a:r>
              <a:rPr lang="en-US" sz="900" dirty="0">
                <a:latin typeface="Tenorite" panose="00000500000000000000" pitchFamily="2" charset="0"/>
              </a:rPr>
              <a:t>be</a:t>
            </a:r>
            <a:r>
              <a:rPr lang="en-US" sz="900" spc="12" dirty="0">
                <a:latin typeface="Tenorite" panose="00000500000000000000" pitchFamily="2" charset="0"/>
              </a:rPr>
              <a:t> </a:t>
            </a:r>
            <a:r>
              <a:rPr lang="en-US" sz="900" dirty="0">
                <a:latin typeface="Tenorite" panose="00000500000000000000" pitchFamily="2" charset="0"/>
              </a:rPr>
              <a:t>part</a:t>
            </a:r>
            <a:r>
              <a:rPr lang="en-US" sz="900" spc="6" dirty="0">
                <a:latin typeface="Tenorite" panose="00000500000000000000" pitchFamily="2" charset="0"/>
              </a:rPr>
              <a:t> </a:t>
            </a:r>
            <a:r>
              <a:rPr lang="en-US" sz="900" dirty="0">
                <a:latin typeface="Tenorite" panose="00000500000000000000" pitchFamily="2" charset="0"/>
              </a:rPr>
              <a:t>of</a:t>
            </a:r>
            <a:r>
              <a:rPr lang="en-US" sz="900" spc="12" dirty="0">
                <a:latin typeface="Tenorite" panose="00000500000000000000" pitchFamily="2" charset="0"/>
              </a:rPr>
              <a:t> </a:t>
            </a:r>
            <a:r>
              <a:rPr lang="en-US" sz="900" dirty="0">
                <a:latin typeface="Tenorite" panose="00000500000000000000" pitchFamily="2" charset="0"/>
              </a:rPr>
              <a:t>a</a:t>
            </a:r>
            <a:r>
              <a:rPr lang="en-US" sz="900" spc="6" dirty="0">
                <a:latin typeface="Tenorite" panose="00000500000000000000" pitchFamily="2" charset="0"/>
              </a:rPr>
              <a:t> </a:t>
            </a:r>
            <a:r>
              <a:rPr lang="en-US" sz="900" dirty="0">
                <a:latin typeface="Tenorite" panose="00000500000000000000" pitchFamily="2" charset="0"/>
              </a:rPr>
              <a:t>diversified</a:t>
            </a:r>
            <a:r>
              <a:rPr lang="en-US" sz="900" spc="12" dirty="0">
                <a:latin typeface="Tenorite" panose="00000500000000000000" pitchFamily="2" charset="0"/>
              </a:rPr>
              <a:t> </a:t>
            </a:r>
            <a:r>
              <a:rPr lang="en-US" sz="900" dirty="0">
                <a:latin typeface="Tenorite" panose="00000500000000000000" pitchFamily="2" charset="0"/>
              </a:rPr>
              <a:t>portfolio</a:t>
            </a:r>
            <a:r>
              <a:rPr lang="en-US" sz="900" spc="6" dirty="0">
                <a:latin typeface="Tenorite" panose="00000500000000000000" pitchFamily="2" charset="0"/>
              </a:rPr>
              <a:t> </a:t>
            </a:r>
            <a:r>
              <a:rPr lang="en-US" sz="900" dirty="0">
                <a:latin typeface="Tenorite" panose="00000500000000000000" pitchFamily="2" charset="0"/>
              </a:rPr>
              <a:t>for sophisticated</a:t>
            </a:r>
            <a:r>
              <a:rPr lang="en-US" sz="900" spc="12" dirty="0">
                <a:latin typeface="Tenorite" panose="00000500000000000000" pitchFamily="2" charset="0"/>
              </a:rPr>
              <a:t> </a:t>
            </a:r>
            <a:r>
              <a:rPr lang="en-US" sz="900" spc="-12" dirty="0">
                <a:latin typeface="Tenorite" panose="00000500000000000000" pitchFamily="2" charset="0"/>
              </a:rPr>
              <a:t>investors.</a:t>
            </a:r>
          </a:p>
          <a:p>
            <a:pPr marL="15240" marR="147066">
              <a:spcBef>
                <a:spcPts val="768"/>
              </a:spcBef>
            </a:pPr>
            <a:endParaRPr lang="en-US" sz="900" dirty="0">
              <a:latin typeface="Tenorite" panose="00000500000000000000" pitchFamily="2" charset="0"/>
            </a:endParaRPr>
          </a:p>
          <a:p>
            <a:pPr marL="15240" marR="147066">
              <a:spcBef>
                <a:spcPts val="768"/>
              </a:spcBef>
            </a:pPr>
            <a:endParaRPr lang="en-US" sz="900" dirty="0">
              <a:latin typeface="Tenorite" panose="00000500000000000000" pitchFamily="2" charset="0"/>
            </a:endParaRPr>
          </a:p>
          <a:p>
            <a:pPr marL="15240" marR="147066">
              <a:spcBef>
                <a:spcPts val="768"/>
              </a:spcBef>
            </a:pPr>
            <a:r>
              <a:rPr lang="en-US" sz="900" dirty="0">
                <a:latin typeface="Tenorite" panose="00000500000000000000" pitchFamily="2" charset="0"/>
              </a:rPr>
              <a:t>The fast price swings of commodities will result in significant volatility in an investor's holdings. Commodities include increased risks, such as political, economic, and currency instability, and may not be suitable for all investors. Precious metal investing is subject to substantial fluctuation and potential for loss.</a:t>
            </a:r>
          </a:p>
          <a:p>
            <a:pPr marL="15240" marR="308610" defTabSz="1097280">
              <a:spcBef>
                <a:spcPts val="666"/>
              </a:spcBef>
            </a:pPr>
            <a:r>
              <a:rPr lang="en-US" sz="900" dirty="0">
                <a:latin typeface="Tenorite" panose="00000500000000000000" pitchFamily="2" charset="0"/>
              </a:rPr>
              <a:t>Any company names noted herein are for educational purposes only and not an indication of trading intent or a solicitation of their products or services. LPL Financial does not provide research on individual equities.</a:t>
            </a:r>
          </a:p>
          <a:p>
            <a:pPr marL="15240" marR="147066">
              <a:lnSpc>
                <a:spcPct val="98700"/>
              </a:lnSpc>
              <a:spcBef>
                <a:spcPts val="768"/>
              </a:spcBef>
            </a:pPr>
            <a:endParaRPr lang="en-US" sz="900" spc="-12" dirty="0">
              <a:latin typeface="Tenorite" panose="00000500000000000000" pitchFamily="2" charset="0"/>
            </a:endParaRPr>
          </a:p>
        </p:txBody>
      </p:sp>
    </p:spTree>
    <p:extLst>
      <p:ext uri="{BB962C8B-B14F-4D97-AF65-F5344CB8AC3E}">
        <p14:creationId xmlns:p14="http://schemas.microsoft.com/office/powerpoint/2010/main" val="1943666282"/>
      </p:ext>
    </p:extLst>
  </p:cSld>
  <p:clrMapOvr>
    <a:masterClrMapping/>
  </p:clrMapOvr>
  <p:transition spd="med">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DF1A5E-937A-D647-930B-19B9CFB19C66}"/>
              </a:ext>
            </a:extLst>
          </p:cNvPr>
          <p:cNvSpPr>
            <a:spLocks noGrp="1"/>
          </p:cNvSpPr>
          <p:nvPr>
            <p:ph type="title"/>
          </p:nvPr>
        </p:nvSpPr>
        <p:spPr>
          <a:xfrm>
            <a:off x="457199" y="429767"/>
            <a:ext cx="8229600" cy="406845"/>
          </a:xfrm>
        </p:spPr>
        <p:txBody>
          <a:bodyPr/>
          <a:lstStyle/>
          <a:p>
            <a:r>
              <a:rPr lang="en-US"/>
              <a:t>Disclosures</a:t>
            </a:r>
          </a:p>
        </p:txBody>
      </p:sp>
      <p:sp>
        <p:nvSpPr>
          <p:cNvPr id="5" name="Footer Placeholder 4">
            <a:extLst>
              <a:ext uri="{FF2B5EF4-FFF2-40B4-BE49-F238E27FC236}">
                <a16:creationId xmlns:a16="http://schemas.microsoft.com/office/drawing/2014/main" id="{0D9435BC-9BB2-7FDE-B2E6-ADBB294D3A9D}"/>
              </a:ext>
            </a:extLst>
          </p:cNvPr>
          <p:cNvSpPr>
            <a:spLocks noGrp="1"/>
          </p:cNvSpPr>
          <p:nvPr>
            <p:ph type="ftr" sz="quarter" idx="11"/>
          </p:nvPr>
        </p:nvSpPr>
        <p:spPr/>
        <p:txBody>
          <a:bodyPr/>
          <a:lstStyle/>
          <a:p>
            <a:r>
              <a:rPr lang="en-US"/>
              <a:t>Member FINRA/SIPC</a:t>
            </a:r>
          </a:p>
        </p:txBody>
      </p:sp>
      <p:sp>
        <p:nvSpPr>
          <p:cNvPr id="3" name="Text Placeholder 2">
            <a:extLst>
              <a:ext uri="{FF2B5EF4-FFF2-40B4-BE49-F238E27FC236}">
                <a16:creationId xmlns:a16="http://schemas.microsoft.com/office/drawing/2014/main" id="{308BCC54-4963-194B-9EC9-99AD31C3371C}"/>
              </a:ext>
            </a:extLst>
          </p:cNvPr>
          <p:cNvSpPr>
            <a:spLocks noGrp="1"/>
          </p:cNvSpPr>
          <p:nvPr>
            <p:ph type="body" sz="quarter" idx="10"/>
          </p:nvPr>
        </p:nvSpPr>
        <p:spPr/>
        <p:txBody>
          <a:bodyPr/>
          <a:lstStyle/>
          <a:p>
            <a:r>
              <a:rPr lang="en-US"/>
              <a:t> </a:t>
            </a:r>
          </a:p>
        </p:txBody>
      </p:sp>
      <p:sp>
        <p:nvSpPr>
          <p:cNvPr id="4" name="TextBox 3">
            <a:extLst>
              <a:ext uri="{FF2B5EF4-FFF2-40B4-BE49-F238E27FC236}">
                <a16:creationId xmlns:a16="http://schemas.microsoft.com/office/drawing/2014/main" id="{2138DEF2-2EE6-034B-BC2C-CB0848CFEE49}"/>
              </a:ext>
            </a:extLst>
          </p:cNvPr>
          <p:cNvSpPr txBox="1"/>
          <p:nvPr/>
        </p:nvSpPr>
        <p:spPr>
          <a:xfrm flipH="1">
            <a:off x="460374" y="935818"/>
            <a:ext cx="8226425" cy="3792276"/>
          </a:xfrm>
          <a:prstGeom prst="rect">
            <a:avLst/>
          </a:prstGeom>
          <a:noFill/>
        </p:spPr>
        <p:txBody>
          <a:bodyPr wrap="square" lIns="0" tIns="0" rIns="0" bIns="0" numCol="2" spcCol="274320" rtlCol="0">
            <a:noAutofit/>
          </a:bodyPr>
          <a:lstStyle/>
          <a:p>
            <a:pPr marL="15240" marR="131064" defTabSz="1097280">
              <a:lnSpc>
                <a:spcPct val="105000"/>
              </a:lnSpc>
              <a:spcBef>
                <a:spcPts val="576"/>
              </a:spcBef>
            </a:pPr>
            <a:r>
              <a:rPr lang="en-US" sz="900" b="1">
                <a:solidFill>
                  <a:schemeClr val="accent5">
                    <a:lumMod val="50000"/>
                  </a:schemeClr>
                </a:solidFill>
                <a:latin typeface="Tenorite" panose="00000500000000000000" pitchFamily="2" charset="0"/>
                <a:ea typeface="Open Sans" panose="020B0606030504020204" pitchFamily="34" charset="0"/>
              </a:rPr>
              <a:t>General Risk Disclosures (continued)</a:t>
            </a:r>
          </a:p>
          <a:p>
            <a:pPr marL="15240" marR="131064" defTabSz="1097280">
              <a:lnSpc>
                <a:spcPct val="105000"/>
              </a:lnSpc>
              <a:spcBef>
                <a:spcPts val="576"/>
              </a:spcBef>
            </a:pPr>
            <a:r>
              <a:rPr lang="en-US" sz="900">
                <a:latin typeface="Tenorite" panose="00000500000000000000" pitchFamily="2" charset="0"/>
              </a:rPr>
              <a:t>All index data from FactSet. International investing involves special risks such as currency fluctuation and political instability and may not be suitable for all investors. These risks are often heightened for investments in emerging markets.</a:t>
            </a:r>
          </a:p>
          <a:p>
            <a:pPr marL="15240" defTabSz="1097280">
              <a:spcBef>
                <a:spcPts val="666"/>
              </a:spcBef>
            </a:pPr>
            <a:r>
              <a:rPr lang="en-US" sz="900">
                <a:latin typeface="Tenorite" panose="00000500000000000000" pitchFamily="2" charset="0"/>
              </a:rPr>
              <a:t>All information is believed to be from reliable sources; however, LPL Financial makes no representation as to its completeness or accuracy.</a:t>
            </a:r>
          </a:p>
          <a:p>
            <a:pPr marL="15240" marR="6096" defTabSz="1097280">
              <a:lnSpc>
                <a:spcPct val="100800"/>
              </a:lnSpc>
              <a:spcBef>
                <a:spcPts val="738"/>
              </a:spcBef>
            </a:pPr>
            <a:r>
              <a:rPr lang="en-US" sz="900">
                <a:latin typeface="Tenorite" panose="00000500000000000000" pitchFamily="2" charset="0"/>
              </a:rPr>
              <a:t>Investing involves risks including possible loss of principal. No investment strategy or risk management technique can guarantee return or eliminate risk in all market environments. There is no guarantee that a diversified portfolio will enhance overall returns or outperform a non-diversified portfolio. Diversification does not protect against market risk. Investing in foreign and emerging markets debt or securities involves special additional risks. These risks include, but are not limited to, currency risk, geopolitical risk, and risk associated with varying accounting standards. Investing in emerging markets may accentuate these risks.</a:t>
            </a:r>
          </a:p>
          <a:p>
            <a:pPr marL="15240" defTabSz="1097280">
              <a:spcBef>
                <a:spcPts val="660"/>
              </a:spcBef>
            </a:pPr>
            <a:r>
              <a:rPr lang="en-US" sz="900">
                <a:latin typeface="Tenorite" panose="00000500000000000000" pitchFamily="2" charset="0"/>
              </a:rPr>
              <a:t>Asset allocation does not ensure a profit or protect against a loss.</a:t>
            </a:r>
          </a:p>
          <a:p>
            <a:pPr marL="15240" defTabSz="1097280">
              <a:spcBef>
                <a:spcPts val="660"/>
              </a:spcBef>
            </a:pPr>
            <a:r>
              <a:rPr lang="en-US" sz="900" b="1">
                <a:solidFill>
                  <a:schemeClr val="accent5">
                    <a:lumMod val="50000"/>
                  </a:schemeClr>
                </a:solidFill>
                <a:latin typeface="Tenorite" panose="00000500000000000000" pitchFamily="2" charset="0"/>
                <a:ea typeface="Open Sans" panose="020B0606030504020204" pitchFamily="34" charset="0"/>
              </a:rPr>
              <a:t>General Definitions</a:t>
            </a:r>
          </a:p>
          <a:p>
            <a:pPr marL="15240" defTabSz="1097280">
              <a:spcBef>
                <a:spcPts val="660"/>
              </a:spcBef>
            </a:pPr>
            <a:r>
              <a:rPr lang="en-US" sz="900" b="1">
                <a:solidFill>
                  <a:schemeClr val="accent5">
                    <a:lumMod val="50000"/>
                  </a:schemeClr>
                </a:solidFill>
                <a:latin typeface="Tenorite" panose="00000500000000000000" pitchFamily="2" charset="0"/>
                <a:ea typeface="Open Sans" panose="020B0606030504020204" pitchFamily="34" charset="0"/>
              </a:rPr>
              <a:t>Gross Domestic Product (GDP) </a:t>
            </a:r>
            <a:r>
              <a:rPr lang="en-US" sz="900">
                <a:latin typeface="Tenorite" panose="00000500000000000000" pitchFamily="2" charset="0"/>
              </a:rPr>
              <a:t>is the monetary value of all the finished goods and services produced within a country’s borders in a specific time period, though GDP is usually calculated on an annual basis. It includes all of private and public consumption, government outlays, investments, and exports less imports that occur within a defined territory.</a:t>
            </a:r>
          </a:p>
          <a:p>
            <a:pPr marL="45720" marR="92202" defTabSz="1097280">
              <a:lnSpc>
                <a:spcPct val="105000"/>
              </a:lnSpc>
              <a:spcBef>
                <a:spcPts val="666"/>
              </a:spcBef>
            </a:pPr>
            <a:r>
              <a:rPr lang="en-US" sz="900">
                <a:latin typeface="Tenorite" panose="00000500000000000000" pitchFamily="2" charset="0"/>
              </a:rPr>
              <a:t>The PE ratio (price-to-earnings ratio) is a measure of the price paid for a share relative to the annual net income or profit earned by the firm per share. It is a financial ratio used for valuation: a higher PE ratio means that investors are paying more for each unit of net income, so the stock is more expensive compared to one with lower PE ratio.</a:t>
            </a:r>
          </a:p>
          <a:p>
            <a:pPr marL="45720" marR="355854" algn="just" defTabSz="1097280">
              <a:spcBef>
                <a:spcPts val="636"/>
              </a:spcBef>
            </a:pPr>
            <a:r>
              <a:rPr lang="en-US" sz="900">
                <a:latin typeface="Tenorite" panose="00000500000000000000" pitchFamily="2" charset="0"/>
              </a:rPr>
              <a:t>Earnings per share (EPS) is the portion of a company’s profit allocated to each outstanding share of common stock. EPS serves as an indicator of a company’s profitability. Earnings per share is generally considered to be the single most important variable in determining a share’s price. It is also a major component used to calculate the price-to-earnings valuation ratio.</a:t>
            </a:r>
          </a:p>
          <a:p>
            <a:pPr marL="45720" marR="364998" defTabSz="1097280">
              <a:lnSpc>
                <a:spcPct val="105000"/>
              </a:lnSpc>
              <a:spcBef>
                <a:spcPts val="690"/>
              </a:spcBef>
            </a:pPr>
            <a:r>
              <a:rPr lang="en-US" sz="900">
                <a:latin typeface="Tenorite" panose="00000500000000000000" pitchFamily="2" charset="0"/>
              </a:rPr>
              <a:t>The Standard &amp; Poor’s 500 Index is a capitalization-weighted index of 500 stocks designed to measure performance of the broad domestic economy through changes in the aggregate market value of 500 stocks representing all major industries. </a:t>
            </a:r>
          </a:p>
          <a:p>
            <a:pPr marL="45720" marR="364998" defTabSz="1097280">
              <a:lnSpc>
                <a:spcPct val="105000"/>
              </a:lnSpc>
              <a:spcBef>
                <a:spcPts val="690"/>
              </a:spcBef>
            </a:pPr>
            <a:r>
              <a:rPr lang="en-US" sz="900">
                <a:latin typeface="Tenorite" panose="00000500000000000000" pitchFamily="2" charset="0"/>
              </a:rPr>
              <a:t>The Bloomberg U.S. Aggregate Bond Index is an index of the U.S. investment-grade fixed-rate bond market, including both government and corporate bonds. The HFRI® Indices are broadly constructed indices designed to capture the breadth of hedge fund performance trends across all strategies and regions.</a:t>
            </a:r>
          </a:p>
          <a:p>
            <a:pPr marL="45720" marR="364998" defTabSz="1097280">
              <a:lnSpc>
                <a:spcPct val="105000"/>
              </a:lnSpc>
              <a:spcBef>
                <a:spcPts val="690"/>
              </a:spcBef>
            </a:pPr>
            <a:endParaRPr lang="en-US" sz="900">
              <a:latin typeface="Tenorite" panose="00000500000000000000" pitchFamily="2" charset="0"/>
            </a:endParaRPr>
          </a:p>
        </p:txBody>
      </p:sp>
    </p:spTree>
    <p:extLst>
      <p:ext uri="{BB962C8B-B14F-4D97-AF65-F5344CB8AC3E}">
        <p14:creationId xmlns:p14="http://schemas.microsoft.com/office/powerpoint/2010/main" val="720625094"/>
      </p:ext>
    </p:extLst>
  </p:cSld>
  <p:clrMapOvr>
    <a:masterClrMapping/>
  </p:clrMapOvr>
  <p:transition spd="med">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DF1A5E-937A-D647-930B-19B9CFB19C66}"/>
              </a:ext>
            </a:extLst>
          </p:cNvPr>
          <p:cNvSpPr>
            <a:spLocks noGrp="1"/>
          </p:cNvSpPr>
          <p:nvPr>
            <p:ph type="title"/>
          </p:nvPr>
        </p:nvSpPr>
        <p:spPr>
          <a:xfrm>
            <a:off x="457199" y="429767"/>
            <a:ext cx="8229600" cy="406845"/>
          </a:xfrm>
        </p:spPr>
        <p:txBody>
          <a:bodyPr/>
          <a:lstStyle/>
          <a:p>
            <a:r>
              <a:rPr lang="en-US"/>
              <a:t>Disclosures</a:t>
            </a:r>
          </a:p>
        </p:txBody>
      </p:sp>
      <p:sp>
        <p:nvSpPr>
          <p:cNvPr id="5" name="Footer Placeholder 4">
            <a:extLst>
              <a:ext uri="{FF2B5EF4-FFF2-40B4-BE49-F238E27FC236}">
                <a16:creationId xmlns:a16="http://schemas.microsoft.com/office/drawing/2014/main" id="{0D9435BC-9BB2-7FDE-B2E6-ADBB294D3A9D}"/>
              </a:ext>
            </a:extLst>
          </p:cNvPr>
          <p:cNvSpPr>
            <a:spLocks noGrp="1"/>
          </p:cNvSpPr>
          <p:nvPr>
            <p:ph type="ftr" sz="quarter" idx="11"/>
          </p:nvPr>
        </p:nvSpPr>
        <p:spPr/>
        <p:txBody>
          <a:bodyPr/>
          <a:lstStyle/>
          <a:p>
            <a:r>
              <a:rPr lang="en-US"/>
              <a:t>Member FINRA/SIPC</a:t>
            </a:r>
          </a:p>
        </p:txBody>
      </p:sp>
      <p:sp>
        <p:nvSpPr>
          <p:cNvPr id="3" name="Text Placeholder 2">
            <a:extLst>
              <a:ext uri="{FF2B5EF4-FFF2-40B4-BE49-F238E27FC236}">
                <a16:creationId xmlns:a16="http://schemas.microsoft.com/office/drawing/2014/main" id="{308BCC54-4963-194B-9EC9-99AD31C3371C}"/>
              </a:ext>
            </a:extLst>
          </p:cNvPr>
          <p:cNvSpPr>
            <a:spLocks noGrp="1"/>
          </p:cNvSpPr>
          <p:nvPr>
            <p:ph type="body" sz="quarter" idx="10"/>
          </p:nvPr>
        </p:nvSpPr>
        <p:spPr/>
        <p:txBody>
          <a:bodyPr/>
          <a:lstStyle/>
          <a:p>
            <a:r>
              <a:rPr lang="en-US"/>
              <a:t> </a:t>
            </a:r>
          </a:p>
        </p:txBody>
      </p:sp>
      <p:sp>
        <p:nvSpPr>
          <p:cNvPr id="4" name="TextBox 3">
            <a:extLst>
              <a:ext uri="{FF2B5EF4-FFF2-40B4-BE49-F238E27FC236}">
                <a16:creationId xmlns:a16="http://schemas.microsoft.com/office/drawing/2014/main" id="{2138DEF2-2EE6-034B-BC2C-CB0848CFEE49}"/>
              </a:ext>
            </a:extLst>
          </p:cNvPr>
          <p:cNvSpPr txBox="1"/>
          <p:nvPr/>
        </p:nvSpPr>
        <p:spPr>
          <a:xfrm flipH="1">
            <a:off x="460374" y="1040605"/>
            <a:ext cx="8226425" cy="3699980"/>
          </a:xfrm>
          <a:prstGeom prst="rect">
            <a:avLst/>
          </a:prstGeom>
          <a:noFill/>
        </p:spPr>
        <p:txBody>
          <a:bodyPr wrap="square" lIns="0" tIns="0" rIns="0" bIns="0" numCol="2" spcCol="274320" rtlCol="0">
            <a:noAutofit/>
          </a:bodyPr>
          <a:lstStyle/>
          <a:p>
            <a:pPr marL="45720" marR="84582" defTabSz="1097280">
              <a:lnSpc>
                <a:spcPct val="102499"/>
              </a:lnSpc>
              <a:spcBef>
                <a:spcPts val="438"/>
              </a:spcBef>
            </a:pPr>
            <a:r>
              <a:rPr lang="en-US" sz="900" b="1" dirty="0">
                <a:solidFill>
                  <a:schemeClr val="accent5">
                    <a:lumMod val="50000"/>
                  </a:schemeClr>
                </a:solidFill>
                <a:latin typeface="Tenorite" panose="00000500000000000000" pitchFamily="2" charset="0"/>
                <a:ea typeface="Open Sans" panose="020B0606030504020204" pitchFamily="34" charset="0"/>
              </a:rPr>
              <a:t>General Definitions (continued)</a:t>
            </a:r>
          </a:p>
          <a:p>
            <a:pPr marL="45720" marR="84582" defTabSz="1097280">
              <a:lnSpc>
                <a:spcPct val="102499"/>
              </a:lnSpc>
              <a:spcBef>
                <a:spcPts val="438"/>
              </a:spcBef>
            </a:pPr>
            <a:r>
              <a:rPr lang="en-US" sz="900" dirty="0">
                <a:latin typeface="Tenorite" panose="00000500000000000000" pitchFamily="2" charset="0"/>
              </a:rPr>
              <a:t>The HFRI Institutional Macro Index is a global, equal-weighted index of hedge funds with minimum assets under management of USD $500MM which report to the HFR Database and are open to new investments.</a:t>
            </a:r>
          </a:p>
          <a:p>
            <a:pPr marL="45720" marR="36576" defTabSz="1097280">
              <a:lnSpc>
                <a:spcPts val="1068"/>
              </a:lnSpc>
              <a:spcBef>
                <a:spcPts val="882"/>
              </a:spcBef>
            </a:pPr>
            <a:r>
              <a:rPr lang="en-US" sz="900" dirty="0">
                <a:latin typeface="Tenorite" panose="00000500000000000000" pitchFamily="2" charset="0"/>
              </a:rPr>
              <a:t>A company’s market capitalization is the market value of its outstanding shares. Market capitalization is calculated by multiplying the number of a company’s shares outstanding by its stock price per share. Classifications such as large cap, mid cap, and small cap are only approximations and may change over time.</a:t>
            </a:r>
          </a:p>
          <a:p>
            <a:pPr marL="45720" defTabSz="1097280">
              <a:spcBef>
                <a:spcPts val="756"/>
              </a:spcBef>
            </a:pPr>
            <a:r>
              <a:rPr lang="en-US" sz="900" b="1" dirty="0">
                <a:latin typeface="Tenorite" panose="00000500000000000000" pitchFamily="2" charset="0"/>
              </a:rPr>
              <a:t>Equity Definitions</a:t>
            </a:r>
          </a:p>
          <a:p>
            <a:pPr marL="45720" marR="121920" defTabSz="1097280">
              <a:lnSpc>
                <a:spcPct val="103699"/>
              </a:lnSpc>
              <a:spcBef>
                <a:spcPts val="618"/>
              </a:spcBef>
            </a:pPr>
            <a:r>
              <a:rPr lang="en-US" sz="900" dirty="0">
                <a:latin typeface="Tenorite" panose="00000500000000000000" pitchFamily="2" charset="0"/>
              </a:rPr>
              <a:t>Cyclical stocks typically relate to equity securities of companies whose price is affected by ups and downs in the overall economy and that sell discretionary items that consumers may buy more of during an economic expansion but cut back on during a recession. Counter-cyclical stocks tend to move in the opposite direction from the overall economy and with consumer staples which people continue to demand even during a downturn.</a:t>
            </a:r>
          </a:p>
          <a:p>
            <a:pPr marL="45720" defTabSz="1097280">
              <a:spcBef>
                <a:spcPts val="636"/>
              </a:spcBef>
            </a:pPr>
            <a:r>
              <a:rPr lang="en-US" sz="900" dirty="0">
                <a:latin typeface="Tenorite" panose="00000500000000000000" pitchFamily="2" charset="0"/>
              </a:rPr>
              <a:t>A Growth stock is a share in a company that is anticipated to grow at a rate significantly above the average for the market due to capital appreciation.</a:t>
            </a:r>
          </a:p>
          <a:p>
            <a:pPr marL="45720" defTabSz="1097280">
              <a:spcBef>
                <a:spcPts val="774"/>
              </a:spcBef>
            </a:pPr>
            <a:r>
              <a:rPr lang="en-US" sz="900" dirty="0">
                <a:latin typeface="Tenorite" panose="00000500000000000000" pitchFamily="2" charset="0"/>
              </a:rPr>
              <a:t>A Value stock is anticipated to grow above the average for the market due to trading at a lower price relative to its fundamentals, such as dividends, earnings, or sales.</a:t>
            </a:r>
            <a:br>
              <a:rPr lang="en-US" sz="900" dirty="0">
                <a:latin typeface="Tenorite" panose="00000500000000000000" pitchFamily="2" charset="0"/>
              </a:rPr>
            </a:br>
            <a:br>
              <a:rPr lang="en-US" sz="900" dirty="0">
                <a:latin typeface="Tenorite" panose="00000500000000000000" pitchFamily="2" charset="0"/>
              </a:rPr>
            </a:br>
            <a:endParaRPr lang="en-US" sz="900" dirty="0">
              <a:latin typeface="Tenorite" panose="00000500000000000000" pitchFamily="2" charset="0"/>
            </a:endParaRPr>
          </a:p>
          <a:p>
            <a:pPr marL="45720" marR="469392" defTabSz="1097280">
              <a:lnSpc>
                <a:spcPct val="102499"/>
              </a:lnSpc>
              <a:spcBef>
                <a:spcPts val="636"/>
              </a:spcBef>
            </a:pPr>
            <a:r>
              <a:rPr lang="en-US" sz="900" dirty="0">
                <a:latin typeface="Tenorite" panose="00000500000000000000" pitchFamily="2" charset="0"/>
              </a:rPr>
              <a:t>Large cap stocks are issued by corporations with a market capitalization of $10 billion or more, and small cap stocks are issued by corporations with a market capitalization between $250 million and $2 billion.</a:t>
            </a:r>
          </a:p>
          <a:p>
            <a:pPr marL="15240" defTabSz="1097280">
              <a:spcBef>
                <a:spcPts val="780"/>
              </a:spcBef>
            </a:pPr>
            <a:r>
              <a:rPr lang="en-US" sz="900" b="1" dirty="0">
                <a:latin typeface="Tenorite" panose="00000500000000000000" pitchFamily="2" charset="0"/>
              </a:rPr>
              <a:t>Fixed Income Definitions</a:t>
            </a:r>
          </a:p>
          <a:p>
            <a:pPr marL="15240" marR="49530" defTabSz="1097280">
              <a:lnSpc>
                <a:spcPct val="103800"/>
              </a:lnSpc>
              <a:spcBef>
                <a:spcPts val="618"/>
              </a:spcBef>
            </a:pPr>
            <a:r>
              <a:rPr lang="en-US" sz="900" dirty="0">
                <a:latin typeface="Tenorite" panose="00000500000000000000" pitchFamily="2" charset="0"/>
              </a:rPr>
              <a:t>Credit Quality is one of the principal criteria for judging the investment quality of a bond or bond mutual fund. As the term implies, credit quality informs investors of a bond or bond portfolio’s credit worthiness, or risk of default. Credit ratings are published rankings based on detailed financial analyses by a credit bureau specifically as it relates to the bond issuer’s ability to meet debt obligations. The highest rating is AAA, and the lowest is D. Securities with credit ratings of BBB and above are considered investment grade.</a:t>
            </a:r>
          </a:p>
          <a:p>
            <a:pPr marL="15240" marR="109728" defTabSz="1097280">
              <a:lnSpc>
                <a:spcPct val="105000"/>
              </a:lnSpc>
              <a:spcBef>
                <a:spcPts val="576"/>
              </a:spcBef>
            </a:pPr>
            <a:r>
              <a:rPr lang="en-US" sz="900" dirty="0">
                <a:latin typeface="Tenorite" panose="00000500000000000000" pitchFamily="2" charset="0"/>
              </a:rPr>
              <a:t>The credit spread is the yield of corporate bonds less the yield on comparable maturity Treasury debt. This is a market-based estimate of the amount of fear in the bond market. Base-rated bonds are the lowest quality bonds that are considered investment-grade, rather than high-yield. They best reflect the stresses across the quality spectrum.</a:t>
            </a:r>
          </a:p>
          <a:p>
            <a:pPr marL="15240" defTabSz="1097280">
              <a:spcBef>
                <a:spcPts val="660"/>
              </a:spcBef>
            </a:pPr>
            <a:r>
              <a:rPr lang="en-US" sz="900" dirty="0">
                <a:latin typeface="Tenorite" panose="00000500000000000000" pitchFamily="2" charset="0"/>
              </a:rPr>
              <a:t>The Bloomberg Commodity Index (BCOM) is made up of 24 exchange-traded futures on physical commodities, representing 22 commodities which are weighted to account for economic significance and market liquidity.</a:t>
            </a:r>
          </a:p>
        </p:txBody>
      </p:sp>
    </p:spTree>
    <p:extLst>
      <p:ext uri="{BB962C8B-B14F-4D97-AF65-F5344CB8AC3E}">
        <p14:creationId xmlns:p14="http://schemas.microsoft.com/office/powerpoint/2010/main" val="1604708408"/>
      </p:ext>
    </p:extLst>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60A75-03E5-5944-B4E0-A08656D70136}"/>
              </a:ext>
            </a:extLst>
          </p:cNvPr>
          <p:cNvSpPr>
            <a:spLocks noGrp="1"/>
          </p:cNvSpPr>
          <p:nvPr>
            <p:ph type="title"/>
          </p:nvPr>
        </p:nvSpPr>
        <p:spPr>
          <a:xfrm>
            <a:off x="457199" y="544631"/>
            <a:ext cx="2341660" cy="1530659"/>
          </a:xfrm>
        </p:spPr>
        <p:txBody>
          <a:bodyPr/>
          <a:lstStyle/>
          <a:p>
            <a:r>
              <a:rPr lang="en-US" dirty="0"/>
              <a:t>Expect Modest Rebound in GDP in Latter Half </a:t>
            </a:r>
            <a:br>
              <a:rPr lang="en-US" dirty="0"/>
            </a:br>
            <a:r>
              <a:rPr lang="en-US" dirty="0"/>
              <a:t>of 2026</a:t>
            </a:r>
          </a:p>
        </p:txBody>
      </p:sp>
      <p:sp>
        <p:nvSpPr>
          <p:cNvPr id="5" name="Footer Placeholder 4">
            <a:extLst>
              <a:ext uri="{FF2B5EF4-FFF2-40B4-BE49-F238E27FC236}">
                <a16:creationId xmlns:a16="http://schemas.microsoft.com/office/drawing/2014/main" id="{0A5B176D-5E9B-8D39-18BB-455229CFD3DC}"/>
              </a:ext>
            </a:extLst>
          </p:cNvPr>
          <p:cNvSpPr>
            <a:spLocks noGrp="1"/>
          </p:cNvSpPr>
          <p:nvPr>
            <p:ph type="ftr" sz="quarter" idx="11"/>
          </p:nvPr>
        </p:nvSpPr>
        <p:spPr/>
        <p:txBody>
          <a:bodyPr/>
          <a:lstStyle/>
          <a:p>
            <a:r>
              <a:rPr lang="en-US"/>
              <a:t>Member FINRA/SIPC</a:t>
            </a:r>
          </a:p>
        </p:txBody>
      </p:sp>
      <p:sp>
        <p:nvSpPr>
          <p:cNvPr id="4" name="TextBox 3">
            <a:extLst>
              <a:ext uri="{FF2B5EF4-FFF2-40B4-BE49-F238E27FC236}">
                <a16:creationId xmlns:a16="http://schemas.microsoft.com/office/drawing/2014/main" id="{974E2C33-72F7-3448-B5FC-AD04C911AE59}"/>
              </a:ext>
            </a:extLst>
          </p:cNvPr>
          <p:cNvSpPr txBox="1"/>
          <p:nvPr/>
        </p:nvSpPr>
        <p:spPr>
          <a:xfrm>
            <a:off x="457199" y="3906372"/>
            <a:ext cx="2252445" cy="692497"/>
          </a:xfrm>
          <a:prstGeom prst="rect">
            <a:avLst/>
          </a:prstGeom>
          <a:noFill/>
        </p:spPr>
        <p:txBody>
          <a:bodyPr wrap="square" lIns="0" tIns="0" rIns="0" bIns="0" rtlCol="0" anchor="b" anchorCtr="0">
            <a:spAutoFit/>
          </a:bodyPr>
          <a:lstStyle/>
          <a:p>
            <a:r>
              <a:rPr lang="en-US" sz="900" dirty="0">
                <a:effectLst/>
                <a:latin typeface="Tenorite" pitchFamily="2" charset="0"/>
              </a:rPr>
              <a:t>Source: LPL Research, U.S. Bureau of Economic Analysis, 12/01/25. Past performance is no guarantee of future results. Estimates may not materialize as predicted and are subject to change.</a:t>
            </a:r>
          </a:p>
        </p:txBody>
      </p:sp>
      <p:pic>
        <p:nvPicPr>
          <p:cNvPr id="7" name="Picture 6">
            <a:extLst>
              <a:ext uri="{FF2B5EF4-FFF2-40B4-BE49-F238E27FC236}">
                <a16:creationId xmlns:a16="http://schemas.microsoft.com/office/drawing/2014/main" id="{6726B662-7746-03D7-8B3B-32FB3FCED2AA}"/>
              </a:ext>
            </a:extLst>
          </p:cNvPr>
          <p:cNvPicPr>
            <a:picLocks noChangeAspect="1"/>
          </p:cNvPicPr>
          <p:nvPr/>
        </p:nvPicPr>
        <p:blipFill>
          <a:blip r:embed="rId3"/>
          <a:srcRect/>
          <a:stretch/>
        </p:blipFill>
        <p:spPr>
          <a:xfrm>
            <a:off x="2971801" y="544631"/>
            <a:ext cx="5715000" cy="4114800"/>
          </a:xfrm>
          <a:prstGeom prst="rect">
            <a:avLst/>
          </a:prstGeom>
        </p:spPr>
      </p:pic>
    </p:spTree>
    <p:extLst>
      <p:ext uri="{BB962C8B-B14F-4D97-AF65-F5344CB8AC3E}">
        <p14:creationId xmlns:p14="http://schemas.microsoft.com/office/powerpoint/2010/main" val="1303366112"/>
      </p:ext>
    </p:extLst>
  </p:cSld>
  <p:clrMapOvr>
    <a:masterClrMapping/>
  </p:clrMapOvr>
  <p:transition spd="med">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0D9435BC-9BB2-7FDE-B2E6-ADBB294D3A9D}"/>
              </a:ext>
            </a:extLst>
          </p:cNvPr>
          <p:cNvSpPr>
            <a:spLocks noGrp="1"/>
          </p:cNvSpPr>
          <p:nvPr>
            <p:ph type="ftr" sz="quarter" idx="11"/>
          </p:nvPr>
        </p:nvSpPr>
        <p:spPr/>
        <p:txBody>
          <a:bodyPr/>
          <a:lstStyle/>
          <a:p>
            <a:r>
              <a:rPr lang="en-US"/>
              <a:t>Member FINRA/SIPC</a:t>
            </a:r>
          </a:p>
        </p:txBody>
      </p:sp>
      <p:sp>
        <p:nvSpPr>
          <p:cNvPr id="3" name="Text Placeholder 2">
            <a:extLst>
              <a:ext uri="{FF2B5EF4-FFF2-40B4-BE49-F238E27FC236}">
                <a16:creationId xmlns:a16="http://schemas.microsoft.com/office/drawing/2014/main" id="{308BCC54-4963-194B-9EC9-99AD31C3371C}"/>
              </a:ext>
            </a:extLst>
          </p:cNvPr>
          <p:cNvSpPr>
            <a:spLocks noGrp="1"/>
          </p:cNvSpPr>
          <p:nvPr>
            <p:ph type="body" sz="quarter" idx="10"/>
          </p:nvPr>
        </p:nvSpPr>
        <p:spPr/>
        <p:txBody>
          <a:bodyPr/>
          <a:lstStyle/>
          <a:p>
            <a:r>
              <a:rPr lang="en-US"/>
              <a:t> </a:t>
            </a:r>
          </a:p>
        </p:txBody>
      </p:sp>
      <p:sp>
        <p:nvSpPr>
          <p:cNvPr id="6" name="object 2">
            <a:extLst>
              <a:ext uri="{FF2B5EF4-FFF2-40B4-BE49-F238E27FC236}">
                <a16:creationId xmlns:a16="http://schemas.microsoft.com/office/drawing/2014/main" id="{6E9A1227-2E34-E551-5797-CB6DB2733CBA}"/>
              </a:ext>
            </a:extLst>
          </p:cNvPr>
          <p:cNvSpPr txBox="1"/>
          <p:nvPr/>
        </p:nvSpPr>
        <p:spPr>
          <a:xfrm>
            <a:off x="457200" y="3696889"/>
            <a:ext cx="9464040" cy="184666"/>
          </a:xfrm>
          <a:prstGeom prst="rect">
            <a:avLst/>
          </a:prstGeom>
        </p:spPr>
        <p:txBody>
          <a:bodyPr vert="horz" wrap="square" lIns="0" tIns="15240" rIns="0" bIns="0" rtlCol="0">
            <a:spAutoFit/>
          </a:bodyPr>
          <a:lstStyle/>
          <a:p>
            <a:pPr marL="15240" algn="just" defTabSz="1097280">
              <a:spcBef>
                <a:spcPts val="120"/>
              </a:spcBef>
            </a:pPr>
            <a:r>
              <a:rPr sz="1100" kern="0">
                <a:latin typeface="Tenorite" panose="00000500000000000000" pitchFamily="2" charset="0"/>
                <a:cs typeface="Arial"/>
              </a:rPr>
              <a:t>This research</a:t>
            </a:r>
            <a:r>
              <a:rPr sz="1100" kern="0" spc="12">
                <a:latin typeface="Tenorite" panose="00000500000000000000" pitchFamily="2" charset="0"/>
                <a:cs typeface="Arial"/>
              </a:rPr>
              <a:t> </a:t>
            </a:r>
            <a:r>
              <a:rPr sz="1100" kern="0">
                <a:latin typeface="Tenorite" panose="00000500000000000000" pitchFamily="2" charset="0"/>
                <a:cs typeface="Arial"/>
              </a:rPr>
              <a:t>material</a:t>
            </a:r>
            <a:r>
              <a:rPr sz="1100" kern="0" spc="6">
                <a:latin typeface="Tenorite" panose="00000500000000000000" pitchFamily="2" charset="0"/>
                <a:cs typeface="Arial"/>
              </a:rPr>
              <a:t> </a:t>
            </a:r>
            <a:r>
              <a:rPr sz="1100" kern="0">
                <a:latin typeface="Tenorite" panose="00000500000000000000" pitchFamily="2" charset="0"/>
                <a:cs typeface="Arial"/>
              </a:rPr>
              <a:t>has</a:t>
            </a:r>
            <a:r>
              <a:rPr sz="1100" kern="0" spc="6">
                <a:latin typeface="Tenorite" panose="00000500000000000000" pitchFamily="2" charset="0"/>
                <a:cs typeface="Arial"/>
              </a:rPr>
              <a:t> </a:t>
            </a:r>
            <a:r>
              <a:rPr sz="1100" kern="0">
                <a:latin typeface="Tenorite" panose="00000500000000000000" pitchFamily="2" charset="0"/>
                <a:cs typeface="Arial"/>
              </a:rPr>
              <a:t>been</a:t>
            </a:r>
            <a:r>
              <a:rPr sz="1100" kern="0" spc="12">
                <a:latin typeface="Tenorite" panose="00000500000000000000" pitchFamily="2" charset="0"/>
                <a:cs typeface="Arial"/>
              </a:rPr>
              <a:t> </a:t>
            </a:r>
            <a:r>
              <a:rPr sz="1100" kern="0">
                <a:latin typeface="Tenorite" panose="00000500000000000000" pitchFamily="2" charset="0"/>
                <a:cs typeface="Arial"/>
              </a:rPr>
              <a:t>prepared</a:t>
            </a:r>
            <a:r>
              <a:rPr sz="1100" kern="0" spc="12">
                <a:latin typeface="Tenorite" panose="00000500000000000000" pitchFamily="2" charset="0"/>
                <a:cs typeface="Arial"/>
              </a:rPr>
              <a:t> </a:t>
            </a:r>
            <a:r>
              <a:rPr sz="1100" kern="0">
                <a:latin typeface="Tenorite" panose="00000500000000000000" pitchFamily="2" charset="0"/>
                <a:cs typeface="Arial"/>
              </a:rPr>
              <a:t>by</a:t>
            </a:r>
            <a:r>
              <a:rPr sz="1100" kern="0" spc="6">
                <a:latin typeface="Tenorite" panose="00000500000000000000" pitchFamily="2" charset="0"/>
                <a:cs typeface="Arial"/>
              </a:rPr>
              <a:t> </a:t>
            </a:r>
            <a:r>
              <a:rPr sz="1100" kern="0">
                <a:latin typeface="Tenorite" panose="00000500000000000000" pitchFamily="2" charset="0"/>
                <a:cs typeface="Arial"/>
              </a:rPr>
              <a:t>LPL</a:t>
            </a:r>
            <a:r>
              <a:rPr sz="1100" kern="0" spc="12">
                <a:latin typeface="Tenorite" panose="00000500000000000000" pitchFamily="2" charset="0"/>
                <a:cs typeface="Arial"/>
              </a:rPr>
              <a:t> </a:t>
            </a:r>
            <a:r>
              <a:rPr sz="1100" kern="0">
                <a:latin typeface="Tenorite" panose="00000500000000000000" pitchFamily="2" charset="0"/>
                <a:cs typeface="Arial"/>
              </a:rPr>
              <a:t>Financial</a:t>
            </a:r>
            <a:r>
              <a:rPr sz="1100" kern="0" spc="6">
                <a:latin typeface="Tenorite" panose="00000500000000000000" pitchFamily="2" charset="0"/>
                <a:cs typeface="Arial"/>
              </a:rPr>
              <a:t> </a:t>
            </a:r>
            <a:r>
              <a:rPr sz="1100" kern="0" spc="-24">
                <a:latin typeface="Tenorite" panose="00000500000000000000" pitchFamily="2" charset="0"/>
                <a:cs typeface="Arial"/>
              </a:rPr>
              <a:t>LLC.</a:t>
            </a:r>
            <a:endParaRPr sz="1100" kern="0">
              <a:latin typeface="Tenorite" panose="00000500000000000000" pitchFamily="2" charset="0"/>
              <a:cs typeface="Arial"/>
            </a:endParaRPr>
          </a:p>
        </p:txBody>
      </p:sp>
      <p:sp>
        <p:nvSpPr>
          <p:cNvPr id="11" name="object 3">
            <a:extLst>
              <a:ext uri="{FF2B5EF4-FFF2-40B4-BE49-F238E27FC236}">
                <a16:creationId xmlns:a16="http://schemas.microsoft.com/office/drawing/2014/main" id="{0C614B5D-5195-8563-ACC8-5A6F3459CD89}"/>
              </a:ext>
            </a:extLst>
          </p:cNvPr>
          <p:cNvSpPr txBox="1"/>
          <p:nvPr/>
        </p:nvSpPr>
        <p:spPr>
          <a:xfrm>
            <a:off x="457200" y="4359344"/>
            <a:ext cx="5263640" cy="184666"/>
          </a:xfrm>
          <a:prstGeom prst="rect">
            <a:avLst/>
          </a:prstGeom>
        </p:spPr>
        <p:txBody>
          <a:bodyPr vert="horz" wrap="square" lIns="0" tIns="15240" rIns="0" bIns="0" rtlCol="0">
            <a:spAutoFit/>
          </a:bodyPr>
          <a:lstStyle/>
          <a:p>
            <a:pPr marL="15240" defTabSz="1097280">
              <a:spcBef>
                <a:spcPts val="120"/>
              </a:spcBef>
            </a:pPr>
            <a:r>
              <a:rPr sz="1100" kern="0" spc="-12">
                <a:latin typeface="Tenorite" panose="00000500000000000000" pitchFamily="2" charset="0"/>
                <a:cs typeface="Arial"/>
              </a:rPr>
              <a:t>RES-</a:t>
            </a:r>
            <a:r>
              <a:rPr lang="en-US" sz="1100" kern="0" spc="-12">
                <a:latin typeface="Tenorite" panose="00000500000000000000" pitchFamily="2" charset="0"/>
                <a:cs typeface="Arial"/>
              </a:rPr>
              <a:t>0006041-0925</a:t>
            </a:r>
            <a:r>
              <a:rPr sz="1100" kern="0" spc="12">
                <a:latin typeface="Tenorite" panose="00000500000000000000" pitchFamily="2" charset="0"/>
                <a:cs typeface="Arial"/>
              </a:rPr>
              <a:t> </a:t>
            </a:r>
            <a:r>
              <a:rPr sz="1100" kern="0">
                <a:latin typeface="Tenorite" panose="00000500000000000000" pitchFamily="2" charset="0"/>
                <a:cs typeface="Arial"/>
              </a:rPr>
              <a:t>|</a:t>
            </a:r>
            <a:r>
              <a:rPr sz="1100" kern="0" spc="18">
                <a:latin typeface="Tenorite" panose="00000500000000000000" pitchFamily="2" charset="0"/>
                <a:cs typeface="Arial"/>
              </a:rPr>
              <a:t> </a:t>
            </a:r>
            <a:r>
              <a:rPr sz="1100" kern="0">
                <a:latin typeface="Tenorite" panose="00000500000000000000" pitchFamily="2" charset="0"/>
                <a:cs typeface="Arial"/>
              </a:rPr>
              <a:t>For Public</a:t>
            </a:r>
            <a:r>
              <a:rPr sz="1100" kern="0" spc="12">
                <a:latin typeface="Tenorite" panose="00000500000000000000" pitchFamily="2" charset="0"/>
                <a:cs typeface="Arial"/>
              </a:rPr>
              <a:t> </a:t>
            </a:r>
            <a:r>
              <a:rPr sz="1100" kern="0">
                <a:latin typeface="Tenorite" panose="00000500000000000000" pitchFamily="2" charset="0"/>
                <a:cs typeface="Arial"/>
              </a:rPr>
              <a:t>Use</a:t>
            </a:r>
            <a:r>
              <a:rPr sz="1100" kern="0" spc="12">
                <a:latin typeface="Tenorite" panose="00000500000000000000" pitchFamily="2" charset="0"/>
                <a:cs typeface="Arial"/>
              </a:rPr>
              <a:t> </a:t>
            </a:r>
            <a:r>
              <a:rPr sz="1100" kern="0">
                <a:latin typeface="Tenorite" panose="00000500000000000000" pitchFamily="2" charset="0"/>
                <a:cs typeface="Arial"/>
              </a:rPr>
              <a:t>|</a:t>
            </a:r>
            <a:r>
              <a:rPr sz="1100" kern="0" spc="18">
                <a:latin typeface="Tenorite" panose="00000500000000000000" pitchFamily="2" charset="0"/>
                <a:cs typeface="Arial"/>
              </a:rPr>
              <a:t> </a:t>
            </a:r>
            <a:r>
              <a:rPr sz="1100" kern="0">
                <a:latin typeface="Tenorite" panose="00000500000000000000" pitchFamily="2" charset="0"/>
                <a:cs typeface="Arial"/>
              </a:rPr>
              <a:t>Tracking</a:t>
            </a:r>
            <a:r>
              <a:rPr sz="1100" kern="0" spc="12">
                <a:latin typeface="Tenorite" panose="00000500000000000000" pitchFamily="2" charset="0"/>
                <a:cs typeface="Arial"/>
              </a:rPr>
              <a:t> </a:t>
            </a:r>
            <a:r>
              <a:rPr sz="1100" kern="0">
                <a:latin typeface="Tenorite" panose="00000500000000000000" pitchFamily="2" charset="0"/>
                <a:cs typeface="Arial"/>
              </a:rPr>
              <a:t>#</a:t>
            </a:r>
            <a:r>
              <a:rPr lang="en-US" sz="1100" kern="0">
                <a:latin typeface="Tenorite" panose="00000500000000000000" pitchFamily="2" charset="0"/>
                <a:cs typeface="Arial"/>
              </a:rPr>
              <a:t>826783 | #826785</a:t>
            </a:r>
            <a:r>
              <a:rPr sz="1100" kern="0" spc="18">
                <a:latin typeface="Tenorite" panose="00000500000000000000" pitchFamily="2" charset="0"/>
                <a:cs typeface="Arial"/>
              </a:rPr>
              <a:t> </a:t>
            </a:r>
            <a:r>
              <a:rPr sz="1100" kern="0">
                <a:latin typeface="Tenorite" panose="00000500000000000000" pitchFamily="2" charset="0"/>
                <a:cs typeface="Arial"/>
              </a:rPr>
              <a:t>(Exp.</a:t>
            </a:r>
            <a:r>
              <a:rPr sz="1100" kern="0" spc="18">
                <a:latin typeface="Tenorite" panose="00000500000000000000" pitchFamily="2" charset="0"/>
                <a:cs typeface="Arial"/>
              </a:rPr>
              <a:t> </a:t>
            </a:r>
            <a:r>
              <a:rPr lang="en-US" sz="1100" kern="0" spc="18">
                <a:latin typeface="Tenorite" panose="00000500000000000000" pitchFamily="2" charset="0"/>
                <a:cs typeface="Arial"/>
              </a:rPr>
              <a:t>12/2026</a:t>
            </a:r>
            <a:r>
              <a:rPr sz="1100" kern="0" spc="-12">
                <a:latin typeface="Tenorite" panose="00000500000000000000" pitchFamily="2" charset="0"/>
                <a:cs typeface="Arial"/>
              </a:rPr>
              <a:t>)</a:t>
            </a:r>
            <a:endParaRPr sz="1100" kern="0">
              <a:latin typeface="Tenorite" panose="00000500000000000000" pitchFamily="2" charset="0"/>
              <a:cs typeface="Arial"/>
            </a:endParaRPr>
          </a:p>
        </p:txBody>
      </p:sp>
      <p:graphicFrame>
        <p:nvGraphicFramePr>
          <p:cNvPr id="4" name="Table 11">
            <a:extLst>
              <a:ext uri="{FF2B5EF4-FFF2-40B4-BE49-F238E27FC236}">
                <a16:creationId xmlns:a16="http://schemas.microsoft.com/office/drawing/2014/main" id="{C608C665-B825-35CC-D66D-7C545C6204E7}"/>
              </a:ext>
            </a:extLst>
          </p:cNvPr>
          <p:cNvGraphicFramePr>
            <a:graphicFrameLocks/>
          </p:cNvGraphicFramePr>
          <p:nvPr>
            <p:extLst>
              <p:ext uri="{D42A27DB-BD31-4B8C-83A1-F6EECF244321}">
                <p14:modId xmlns:p14="http://schemas.microsoft.com/office/powerpoint/2010/main" val="2351107364"/>
              </p:ext>
            </p:extLst>
          </p:nvPr>
        </p:nvGraphicFramePr>
        <p:xfrm>
          <a:off x="457200" y="3951357"/>
          <a:ext cx="6096002" cy="338185"/>
        </p:xfrm>
        <a:graphic>
          <a:graphicData uri="http://schemas.openxmlformats.org/drawingml/2006/table">
            <a:tbl>
              <a:tblPr firstRow="1" bandRow="1">
                <a:tableStyleId>{5C22544A-7EE6-4342-B048-85BDC9FD1C3A}</a:tableStyleId>
              </a:tblPr>
              <a:tblGrid>
                <a:gridCol w="1520745">
                  <a:extLst>
                    <a:ext uri="{9D8B030D-6E8A-4147-A177-3AD203B41FA5}">
                      <a16:colId xmlns:a16="http://schemas.microsoft.com/office/drawing/2014/main" val="109183151"/>
                    </a:ext>
                  </a:extLst>
                </a:gridCol>
                <a:gridCol w="1520745">
                  <a:extLst>
                    <a:ext uri="{9D8B030D-6E8A-4147-A177-3AD203B41FA5}">
                      <a16:colId xmlns:a16="http://schemas.microsoft.com/office/drawing/2014/main" val="4075643526"/>
                    </a:ext>
                  </a:extLst>
                </a:gridCol>
                <a:gridCol w="1520745">
                  <a:extLst>
                    <a:ext uri="{9D8B030D-6E8A-4147-A177-3AD203B41FA5}">
                      <a16:colId xmlns:a16="http://schemas.microsoft.com/office/drawing/2014/main" val="432488443"/>
                    </a:ext>
                  </a:extLst>
                </a:gridCol>
                <a:gridCol w="1533767">
                  <a:extLst>
                    <a:ext uri="{9D8B030D-6E8A-4147-A177-3AD203B41FA5}">
                      <a16:colId xmlns:a16="http://schemas.microsoft.com/office/drawing/2014/main" val="1885594784"/>
                    </a:ext>
                  </a:extLst>
                </a:gridCol>
              </a:tblGrid>
              <a:tr h="338185">
                <a:tc>
                  <a:txBody>
                    <a:bodyPr/>
                    <a:lstStyle/>
                    <a:p>
                      <a:pPr algn="ctr">
                        <a:lnSpc>
                          <a:spcPts val="850"/>
                        </a:lnSpc>
                      </a:pPr>
                      <a:r>
                        <a:rPr lang="en-US" sz="700" b="1" i="0">
                          <a:solidFill>
                            <a:schemeClr val="tx1"/>
                          </a:solidFill>
                          <a:latin typeface="Tenorite" panose="00000500000000000000" pitchFamily="2" charset="0"/>
                          <a:cs typeface="Arial" panose="020B0604020202020204" pitchFamily="34" charset="0"/>
                        </a:rPr>
                        <a:t>Not Insured by FDIC/NCUA or Any Other Government Agency </a:t>
                      </a:r>
                    </a:p>
                  </a:txBody>
                  <a:tcPr marL="77724" marR="77724" marT="38862" marB="38862"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ctr" defTabSz="349758" rtl="0" eaLnBrk="1" fontAlgn="auto" latinLnBrk="0" hangingPunct="1">
                        <a:lnSpc>
                          <a:spcPts val="850"/>
                        </a:lnSpc>
                        <a:spcBef>
                          <a:spcPts val="0"/>
                        </a:spcBef>
                        <a:spcAft>
                          <a:spcPts val="0"/>
                        </a:spcAft>
                        <a:buClrTx/>
                        <a:buSzTx/>
                        <a:buFontTx/>
                        <a:buNone/>
                        <a:tabLst/>
                        <a:defRPr/>
                      </a:pPr>
                      <a:r>
                        <a:rPr lang="en-US" sz="700" b="1" i="0">
                          <a:solidFill>
                            <a:schemeClr val="tx1"/>
                          </a:solidFill>
                          <a:latin typeface="Tenorite" panose="00000500000000000000" pitchFamily="2" charset="0"/>
                          <a:cs typeface="Arial" panose="020B0604020202020204" pitchFamily="34" charset="0"/>
                        </a:rPr>
                        <a:t>Not Bank/Credit Union Guaranteed</a:t>
                      </a:r>
                    </a:p>
                  </a:txBody>
                  <a:tcPr marL="77724" marR="77724" marT="38862" marB="38862"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ctr" defTabSz="349758" rtl="0" eaLnBrk="1" fontAlgn="auto" latinLnBrk="0" hangingPunct="1">
                        <a:lnSpc>
                          <a:spcPts val="850"/>
                        </a:lnSpc>
                        <a:spcBef>
                          <a:spcPts val="0"/>
                        </a:spcBef>
                        <a:spcAft>
                          <a:spcPts val="0"/>
                        </a:spcAft>
                        <a:buClrTx/>
                        <a:buSzTx/>
                        <a:buFontTx/>
                        <a:buNone/>
                        <a:tabLst/>
                        <a:defRPr/>
                      </a:pPr>
                      <a:r>
                        <a:rPr lang="en-US" sz="700" b="1" i="0">
                          <a:solidFill>
                            <a:schemeClr val="tx1"/>
                          </a:solidFill>
                          <a:latin typeface="Tenorite" panose="00000500000000000000" pitchFamily="2" charset="0"/>
                          <a:cs typeface="Arial" panose="020B0604020202020204" pitchFamily="34" charset="0"/>
                        </a:rPr>
                        <a:t>Not Bank/Credit Union Deposits </a:t>
                      </a:r>
                    </a:p>
                    <a:p>
                      <a:pPr marL="0" marR="0" lvl="0" indent="0" algn="ctr" defTabSz="349758" rtl="0" eaLnBrk="1" fontAlgn="auto" latinLnBrk="0" hangingPunct="1">
                        <a:lnSpc>
                          <a:spcPts val="850"/>
                        </a:lnSpc>
                        <a:spcBef>
                          <a:spcPts val="0"/>
                        </a:spcBef>
                        <a:spcAft>
                          <a:spcPts val="0"/>
                        </a:spcAft>
                        <a:buClrTx/>
                        <a:buSzTx/>
                        <a:buFontTx/>
                        <a:buNone/>
                        <a:tabLst/>
                        <a:defRPr/>
                      </a:pPr>
                      <a:r>
                        <a:rPr lang="en-US" sz="700" b="1" i="0">
                          <a:solidFill>
                            <a:schemeClr val="tx1"/>
                          </a:solidFill>
                          <a:latin typeface="Tenorite" panose="00000500000000000000" pitchFamily="2" charset="0"/>
                          <a:cs typeface="Arial" panose="020B0604020202020204" pitchFamily="34" charset="0"/>
                        </a:rPr>
                        <a:t>or Obligations</a:t>
                      </a:r>
                    </a:p>
                  </a:txBody>
                  <a:tcPr marL="77724" marR="77724" marT="38862" marB="38862"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ctr" defTabSz="457200" rtl="0" eaLnBrk="1" fontAlgn="auto" latinLnBrk="0" hangingPunct="1">
                        <a:lnSpc>
                          <a:spcPts val="850"/>
                        </a:lnSpc>
                        <a:spcBef>
                          <a:spcPts val="0"/>
                        </a:spcBef>
                        <a:spcAft>
                          <a:spcPts val="0"/>
                        </a:spcAft>
                        <a:buClrTx/>
                        <a:buSzTx/>
                        <a:buFontTx/>
                        <a:buNone/>
                        <a:tabLst/>
                        <a:defRPr/>
                      </a:pPr>
                      <a:r>
                        <a:rPr lang="en-US" sz="700" b="1" i="0">
                          <a:solidFill>
                            <a:schemeClr val="tx1"/>
                          </a:solidFill>
                          <a:latin typeface="Tenorite" panose="00000500000000000000" pitchFamily="2" charset="0"/>
                          <a:cs typeface="Arial" panose="020B0604020202020204" pitchFamily="34" charset="0"/>
                        </a:rPr>
                        <a:t>May Lose Value</a:t>
                      </a:r>
                    </a:p>
                  </a:txBody>
                  <a:tcPr marL="77724" marR="77724" marT="38862" marB="38862"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72642149"/>
                  </a:ext>
                </a:extLst>
              </a:tr>
            </a:tbl>
          </a:graphicData>
        </a:graphic>
      </p:graphicFrame>
      <p:sp>
        <p:nvSpPr>
          <p:cNvPr id="2" name="TextBox 1">
            <a:extLst>
              <a:ext uri="{FF2B5EF4-FFF2-40B4-BE49-F238E27FC236}">
                <a16:creationId xmlns:a16="http://schemas.microsoft.com/office/drawing/2014/main" id="{A0C3A62E-79DF-13D1-5321-73F40384D869}"/>
              </a:ext>
            </a:extLst>
          </p:cNvPr>
          <p:cNvSpPr txBox="1"/>
          <p:nvPr/>
        </p:nvSpPr>
        <p:spPr>
          <a:xfrm>
            <a:off x="-222637" y="3713259"/>
            <a:ext cx="0" cy="0"/>
          </a:xfrm>
          <a:prstGeom prst="rect">
            <a:avLst/>
          </a:prstGeom>
        </p:spPr>
        <p:txBody>
          <a:bodyPr vert="horz" wrap="none" lIns="0" tIns="0" rIns="0" bIns="0" rtlCol="0">
            <a:noAutofit/>
          </a:bodyPr>
          <a:lstStyle/>
          <a:p>
            <a:pPr marL="0" indent="0" algn="l">
              <a:spcBef>
                <a:spcPts val="0"/>
              </a:spcBef>
              <a:spcAft>
                <a:spcPts val="600"/>
              </a:spcAft>
              <a:buFontTx/>
              <a:buNone/>
            </a:pPr>
            <a:endParaRPr lang="en-US" sz="1200" b="0" i="0">
              <a:solidFill>
                <a:schemeClr val="tx1"/>
              </a:solidFill>
              <a:latin typeface="Tenorite" pitchFamily="2" charset="0"/>
            </a:endParaRPr>
          </a:p>
        </p:txBody>
      </p:sp>
    </p:spTree>
    <p:extLst>
      <p:ext uri="{BB962C8B-B14F-4D97-AF65-F5344CB8AC3E}">
        <p14:creationId xmlns:p14="http://schemas.microsoft.com/office/powerpoint/2010/main" val="1316997865"/>
      </p:ext>
    </p:extLst>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60A75-03E5-5944-B4E0-A08656D70136}"/>
              </a:ext>
            </a:extLst>
          </p:cNvPr>
          <p:cNvSpPr>
            <a:spLocks noGrp="1"/>
          </p:cNvSpPr>
          <p:nvPr>
            <p:ph type="title"/>
          </p:nvPr>
        </p:nvSpPr>
        <p:spPr>
          <a:xfrm>
            <a:off x="457199" y="544631"/>
            <a:ext cx="2286001" cy="1909009"/>
          </a:xfrm>
        </p:spPr>
        <p:txBody>
          <a:bodyPr/>
          <a:lstStyle/>
          <a:p>
            <a:r>
              <a:rPr lang="en-US" dirty="0"/>
              <a:t>Intellectual Property Will </a:t>
            </a:r>
            <a:br>
              <a:rPr lang="en-US" dirty="0"/>
            </a:br>
            <a:r>
              <a:rPr lang="en-US" dirty="0"/>
              <a:t>Be Increasingly Important to Growth</a:t>
            </a:r>
          </a:p>
        </p:txBody>
      </p:sp>
      <p:sp>
        <p:nvSpPr>
          <p:cNvPr id="5" name="Footer Placeholder 4">
            <a:extLst>
              <a:ext uri="{FF2B5EF4-FFF2-40B4-BE49-F238E27FC236}">
                <a16:creationId xmlns:a16="http://schemas.microsoft.com/office/drawing/2014/main" id="{0A5B176D-5E9B-8D39-18BB-455229CFD3DC}"/>
              </a:ext>
            </a:extLst>
          </p:cNvPr>
          <p:cNvSpPr>
            <a:spLocks noGrp="1"/>
          </p:cNvSpPr>
          <p:nvPr>
            <p:ph type="ftr" sz="quarter" idx="11"/>
          </p:nvPr>
        </p:nvSpPr>
        <p:spPr/>
        <p:txBody>
          <a:bodyPr/>
          <a:lstStyle/>
          <a:p>
            <a:r>
              <a:rPr lang="en-US"/>
              <a:t>Member FINRA/SIPC</a:t>
            </a:r>
          </a:p>
        </p:txBody>
      </p:sp>
      <p:sp>
        <p:nvSpPr>
          <p:cNvPr id="4" name="TextBox 3">
            <a:extLst>
              <a:ext uri="{FF2B5EF4-FFF2-40B4-BE49-F238E27FC236}">
                <a16:creationId xmlns:a16="http://schemas.microsoft.com/office/drawing/2014/main" id="{974E2C33-72F7-3448-B5FC-AD04C911AE59}"/>
              </a:ext>
            </a:extLst>
          </p:cNvPr>
          <p:cNvSpPr txBox="1"/>
          <p:nvPr/>
        </p:nvSpPr>
        <p:spPr>
          <a:xfrm>
            <a:off x="457199" y="4321870"/>
            <a:ext cx="2009163" cy="276999"/>
          </a:xfrm>
          <a:prstGeom prst="rect">
            <a:avLst/>
          </a:prstGeom>
          <a:noFill/>
        </p:spPr>
        <p:txBody>
          <a:bodyPr wrap="square" lIns="0" tIns="0" rIns="0" bIns="0" rtlCol="0" anchor="b" anchorCtr="0">
            <a:spAutoFit/>
          </a:bodyPr>
          <a:lstStyle/>
          <a:p>
            <a:r>
              <a:rPr lang="en-US" sz="900" dirty="0">
                <a:effectLst/>
                <a:latin typeface="Tenorite" pitchFamily="2" charset="0"/>
              </a:rPr>
              <a:t>Source: LPL Research, U.S. Bureau of Economic Analysis, 12/01/25</a:t>
            </a:r>
          </a:p>
        </p:txBody>
      </p:sp>
      <p:pic>
        <p:nvPicPr>
          <p:cNvPr id="7" name="Picture 6">
            <a:extLst>
              <a:ext uri="{FF2B5EF4-FFF2-40B4-BE49-F238E27FC236}">
                <a16:creationId xmlns:a16="http://schemas.microsoft.com/office/drawing/2014/main" id="{998A5235-4685-FD7C-2C0C-88862D3408B2}"/>
              </a:ext>
            </a:extLst>
          </p:cNvPr>
          <p:cNvPicPr>
            <a:picLocks noChangeAspect="1"/>
          </p:cNvPicPr>
          <p:nvPr/>
        </p:nvPicPr>
        <p:blipFill>
          <a:blip r:embed="rId3"/>
          <a:srcRect/>
          <a:stretch/>
        </p:blipFill>
        <p:spPr>
          <a:xfrm>
            <a:off x="2971801" y="544631"/>
            <a:ext cx="5715000" cy="4114800"/>
          </a:xfrm>
          <a:prstGeom prst="rect">
            <a:avLst/>
          </a:prstGeom>
        </p:spPr>
      </p:pic>
    </p:spTree>
    <p:extLst>
      <p:ext uri="{BB962C8B-B14F-4D97-AF65-F5344CB8AC3E}">
        <p14:creationId xmlns:p14="http://schemas.microsoft.com/office/powerpoint/2010/main" val="2376625907"/>
      </p:ext>
    </p:extLst>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60A75-03E5-5944-B4E0-A08656D70136}"/>
              </a:ext>
            </a:extLst>
          </p:cNvPr>
          <p:cNvSpPr>
            <a:spLocks noGrp="1"/>
          </p:cNvSpPr>
          <p:nvPr>
            <p:ph type="title"/>
          </p:nvPr>
        </p:nvSpPr>
        <p:spPr>
          <a:xfrm>
            <a:off x="457199" y="544631"/>
            <a:ext cx="2293433" cy="1824858"/>
          </a:xfrm>
        </p:spPr>
        <p:txBody>
          <a:bodyPr/>
          <a:lstStyle/>
          <a:p>
            <a:r>
              <a:rPr lang="en-US"/>
              <a:t>Near-Term Pain but Inflation May Improve in the New Year</a:t>
            </a:r>
          </a:p>
        </p:txBody>
      </p:sp>
      <p:sp>
        <p:nvSpPr>
          <p:cNvPr id="5" name="Footer Placeholder 4">
            <a:extLst>
              <a:ext uri="{FF2B5EF4-FFF2-40B4-BE49-F238E27FC236}">
                <a16:creationId xmlns:a16="http://schemas.microsoft.com/office/drawing/2014/main" id="{0A5B176D-5E9B-8D39-18BB-455229CFD3DC}"/>
              </a:ext>
            </a:extLst>
          </p:cNvPr>
          <p:cNvSpPr>
            <a:spLocks noGrp="1"/>
          </p:cNvSpPr>
          <p:nvPr>
            <p:ph type="ftr" sz="quarter" idx="11"/>
          </p:nvPr>
        </p:nvSpPr>
        <p:spPr/>
        <p:txBody>
          <a:bodyPr/>
          <a:lstStyle/>
          <a:p>
            <a:r>
              <a:rPr lang="en-US"/>
              <a:t>Member FINRA/SIPC</a:t>
            </a:r>
          </a:p>
        </p:txBody>
      </p:sp>
      <p:sp>
        <p:nvSpPr>
          <p:cNvPr id="4" name="TextBox 3">
            <a:extLst>
              <a:ext uri="{FF2B5EF4-FFF2-40B4-BE49-F238E27FC236}">
                <a16:creationId xmlns:a16="http://schemas.microsoft.com/office/drawing/2014/main" id="{974E2C33-72F7-3448-B5FC-AD04C911AE59}"/>
              </a:ext>
            </a:extLst>
          </p:cNvPr>
          <p:cNvSpPr txBox="1"/>
          <p:nvPr/>
        </p:nvSpPr>
        <p:spPr>
          <a:xfrm>
            <a:off x="457200" y="3767872"/>
            <a:ext cx="1819656" cy="830997"/>
          </a:xfrm>
          <a:prstGeom prst="rect">
            <a:avLst/>
          </a:prstGeom>
          <a:noFill/>
        </p:spPr>
        <p:txBody>
          <a:bodyPr wrap="square" lIns="0" tIns="0" rIns="0" bIns="0" rtlCol="0" anchor="b" anchorCtr="0">
            <a:spAutoFit/>
          </a:bodyPr>
          <a:lstStyle/>
          <a:p>
            <a:r>
              <a:rPr lang="en-US" sz="900" dirty="0">
                <a:effectLst/>
                <a:latin typeface="Tenorite" pitchFamily="2" charset="0"/>
              </a:rPr>
              <a:t>Source: LPL Research, </a:t>
            </a:r>
            <a:r>
              <a:rPr lang="en-US" sz="900" dirty="0">
                <a:latin typeface="Tenorite" pitchFamily="2" charset="0"/>
              </a:rPr>
              <a:t>ISM, Bureau of Labor Statistics 12/01/25</a:t>
            </a:r>
            <a:r>
              <a:rPr lang="en-US" sz="900" dirty="0">
                <a:effectLst/>
                <a:latin typeface="Tenorite" pitchFamily="2" charset="0"/>
              </a:rPr>
              <a:t>.</a:t>
            </a:r>
            <a:r>
              <a:rPr lang="en-US" sz="900" dirty="0">
                <a:latin typeface="Tenorite" pitchFamily="2" charset="0"/>
              </a:rPr>
              <a:t> All indexes are unmanaged and cannot be invested into directly. Past performance is no guarantee of future results.</a:t>
            </a:r>
            <a:endParaRPr lang="en-US" sz="900" dirty="0">
              <a:effectLst/>
              <a:latin typeface="Tenorite" pitchFamily="2" charset="0"/>
            </a:endParaRPr>
          </a:p>
        </p:txBody>
      </p:sp>
      <p:pic>
        <p:nvPicPr>
          <p:cNvPr id="3" name="Picture 2">
            <a:extLst>
              <a:ext uri="{FF2B5EF4-FFF2-40B4-BE49-F238E27FC236}">
                <a16:creationId xmlns:a16="http://schemas.microsoft.com/office/drawing/2014/main" id="{3C81419C-1481-71F0-ABF9-C7C0AA006E79}"/>
              </a:ext>
            </a:extLst>
          </p:cNvPr>
          <p:cNvPicPr>
            <a:picLocks noChangeAspect="1"/>
          </p:cNvPicPr>
          <p:nvPr/>
        </p:nvPicPr>
        <p:blipFill>
          <a:blip r:embed="rId3"/>
          <a:srcRect/>
          <a:stretch/>
        </p:blipFill>
        <p:spPr>
          <a:xfrm>
            <a:off x="2971801" y="544631"/>
            <a:ext cx="5715000" cy="4114800"/>
          </a:xfrm>
          <a:prstGeom prst="rect">
            <a:avLst/>
          </a:prstGeom>
        </p:spPr>
      </p:pic>
      <p:sp>
        <p:nvSpPr>
          <p:cNvPr id="7" name="TextBox 6">
            <a:extLst>
              <a:ext uri="{FF2B5EF4-FFF2-40B4-BE49-F238E27FC236}">
                <a16:creationId xmlns:a16="http://schemas.microsoft.com/office/drawing/2014/main" id="{C20EE9B4-9164-07F2-0AA5-67DCE9A87965}"/>
              </a:ext>
            </a:extLst>
          </p:cNvPr>
          <p:cNvSpPr txBox="1"/>
          <p:nvPr/>
        </p:nvSpPr>
        <p:spPr>
          <a:xfrm>
            <a:off x="9668656" y="3927423"/>
            <a:ext cx="0" cy="0"/>
          </a:xfrm>
          <a:prstGeom prst="rect">
            <a:avLst/>
          </a:prstGeom>
        </p:spPr>
        <p:txBody>
          <a:bodyPr vert="horz" wrap="none" lIns="0" tIns="0" rIns="0" bIns="0" rtlCol="0">
            <a:noAutofit/>
          </a:bodyPr>
          <a:lstStyle/>
          <a:p>
            <a:pPr marL="0" indent="0" algn="l">
              <a:spcBef>
                <a:spcPts val="0"/>
              </a:spcBef>
              <a:spcAft>
                <a:spcPts val="600"/>
              </a:spcAft>
              <a:buFontTx/>
              <a:buNone/>
            </a:pPr>
            <a:endParaRPr lang="en-US" sz="1200" b="0" i="0" dirty="0">
              <a:solidFill>
                <a:schemeClr val="tx1"/>
              </a:solidFill>
              <a:latin typeface="Tenorite" pitchFamily="2" charset="0"/>
            </a:endParaRPr>
          </a:p>
        </p:txBody>
      </p:sp>
    </p:spTree>
    <p:extLst>
      <p:ext uri="{BB962C8B-B14F-4D97-AF65-F5344CB8AC3E}">
        <p14:creationId xmlns:p14="http://schemas.microsoft.com/office/powerpoint/2010/main" val="706831569"/>
      </p:ext>
    </p:extLst>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60A75-03E5-5944-B4E0-A08656D70136}"/>
              </a:ext>
            </a:extLst>
          </p:cNvPr>
          <p:cNvSpPr>
            <a:spLocks noGrp="1"/>
          </p:cNvSpPr>
          <p:nvPr>
            <p:ph type="title"/>
          </p:nvPr>
        </p:nvSpPr>
        <p:spPr>
          <a:xfrm>
            <a:off x="457199" y="544632"/>
            <a:ext cx="2293433" cy="1384836"/>
          </a:xfrm>
        </p:spPr>
        <p:txBody>
          <a:bodyPr/>
          <a:lstStyle/>
          <a:p>
            <a:r>
              <a:rPr lang="en-US" dirty="0">
                <a:solidFill>
                  <a:srgbClr val="B95826"/>
                </a:solidFill>
                <a:effectLst/>
              </a:rPr>
              <a:t>The 10-Year Treasury Is the Anchor for Mortgage Pricing</a:t>
            </a:r>
          </a:p>
        </p:txBody>
      </p:sp>
      <p:sp>
        <p:nvSpPr>
          <p:cNvPr id="5" name="Footer Placeholder 4">
            <a:extLst>
              <a:ext uri="{FF2B5EF4-FFF2-40B4-BE49-F238E27FC236}">
                <a16:creationId xmlns:a16="http://schemas.microsoft.com/office/drawing/2014/main" id="{0A5B176D-5E9B-8D39-18BB-455229CFD3DC}"/>
              </a:ext>
            </a:extLst>
          </p:cNvPr>
          <p:cNvSpPr>
            <a:spLocks noGrp="1"/>
          </p:cNvSpPr>
          <p:nvPr>
            <p:ph type="ftr" sz="quarter" idx="11"/>
          </p:nvPr>
        </p:nvSpPr>
        <p:spPr/>
        <p:txBody>
          <a:bodyPr/>
          <a:lstStyle/>
          <a:p>
            <a:r>
              <a:rPr lang="en-US"/>
              <a:t>Member FINRA/SIPC</a:t>
            </a:r>
          </a:p>
        </p:txBody>
      </p:sp>
      <p:sp>
        <p:nvSpPr>
          <p:cNvPr id="4" name="TextBox 3">
            <a:extLst>
              <a:ext uri="{FF2B5EF4-FFF2-40B4-BE49-F238E27FC236}">
                <a16:creationId xmlns:a16="http://schemas.microsoft.com/office/drawing/2014/main" id="{974E2C33-72F7-3448-B5FC-AD04C911AE59}"/>
              </a:ext>
            </a:extLst>
          </p:cNvPr>
          <p:cNvSpPr txBox="1"/>
          <p:nvPr/>
        </p:nvSpPr>
        <p:spPr>
          <a:xfrm>
            <a:off x="457199" y="4052792"/>
            <a:ext cx="1819656" cy="553998"/>
          </a:xfrm>
          <a:prstGeom prst="rect">
            <a:avLst/>
          </a:prstGeom>
          <a:noFill/>
        </p:spPr>
        <p:txBody>
          <a:bodyPr wrap="square" lIns="0" tIns="0" rIns="0" bIns="0" rtlCol="0" anchor="b" anchorCtr="0">
            <a:spAutoFit/>
          </a:bodyPr>
          <a:lstStyle/>
          <a:p>
            <a:r>
              <a:rPr lang="en-US" sz="900" dirty="0">
                <a:effectLst/>
                <a:latin typeface="Tenorite" pitchFamily="2" charset="0"/>
              </a:rPr>
              <a:t>Source: </a:t>
            </a:r>
            <a:r>
              <a:rPr lang="en-US" sz="900" dirty="0">
                <a:latin typeface="Tenorite" pitchFamily="2" charset="0"/>
              </a:rPr>
              <a:t>LPL Research, Bloomberg, Federal Reserve Board 11/05/25. Past performance is no guarantee of future results.</a:t>
            </a:r>
            <a:endParaRPr lang="en-US" sz="900" dirty="0">
              <a:effectLst/>
              <a:latin typeface="Tenorite" pitchFamily="2" charset="0"/>
            </a:endParaRPr>
          </a:p>
        </p:txBody>
      </p:sp>
      <p:sp>
        <p:nvSpPr>
          <p:cNvPr id="6" name="TextBox 5">
            <a:extLst>
              <a:ext uri="{FF2B5EF4-FFF2-40B4-BE49-F238E27FC236}">
                <a16:creationId xmlns:a16="http://schemas.microsoft.com/office/drawing/2014/main" id="{01271BC8-E8FF-E061-4506-9D16D1336643}"/>
              </a:ext>
            </a:extLst>
          </p:cNvPr>
          <p:cNvSpPr txBox="1"/>
          <p:nvPr/>
        </p:nvSpPr>
        <p:spPr>
          <a:xfrm>
            <a:off x="9504947" y="3296653"/>
            <a:ext cx="0" cy="0"/>
          </a:xfrm>
          <a:prstGeom prst="rect">
            <a:avLst/>
          </a:prstGeom>
        </p:spPr>
        <p:txBody>
          <a:bodyPr vert="horz" wrap="none" lIns="0" tIns="0" rIns="0" bIns="0" rtlCol="0">
            <a:noAutofit/>
          </a:bodyPr>
          <a:lstStyle/>
          <a:p>
            <a:pPr marL="0" indent="0" algn="l">
              <a:spcBef>
                <a:spcPts val="0"/>
              </a:spcBef>
              <a:spcAft>
                <a:spcPts val="600"/>
              </a:spcAft>
              <a:buFontTx/>
              <a:buNone/>
            </a:pPr>
            <a:endParaRPr lang="en-US" sz="1200" b="0" i="0">
              <a:solidFill>
                <a:schemeClr val="tx1"/>
              </a:solidFill>
              <a:latin typeface="Tenorite" pitchFamily="2" charset="0"/>
            </a:endParaRPr>
          </a:p>
        </p:txBody>
      </p:sp>
      <p:pic>
        <p:nvPicPr>
          <p:cNvPr id="3" name="Picture 2">
            <a:extLst>
              <a:ext uri="{FF2B5EF4-FFF2-40B4-BE49-F238E27FC236}">
                <a16:creationId xmlns:a16="http://schemas.microsoft.com/office/drawing/2014/main" id="{352F31ED-9954-280F-8D17-FFF3550A27ED}"/>
              </a:ext>
            </a:extLst>
          </p:cNvPr>
          <p:cNvPicPr>
            <a:picLocks noChangeAspect="1"/>
          </p:cNvPicPr>
          <p:nvPr/>
        </p:nvPicPr>
        <p:blipFill>
          <a:blip r:embed="rId3"/>
          <a:srcRect/>
          <a:stretch/>
        </p:blipFill>
        <p:spPr>
          <a:xfrm>
            <a:off x="2971801" y="544631"/>
            <a:ext cx="5715000" cy="4114800"/>
          </a:xfrm>
          <a:prstGeom prst="rect">
            <a:avLst/>
          </a:prstGeom>
        </p:spPr>
      </p:pic>
      <p:sp>
        <p:nvSpPr>
          <p:cNvPr id="8" name="TextBox 7">
            <a:extLst>
              <a:ext uri="{FF2B5EF4-FFF2-40B4-BE49-F238E27FC236}">
                <a16:creationId xmlns:a16="http://schemas.microsoft.com/office/drawing/2014/main" id="{5CC4C601-E5DA-C54A-944B-3E30A63658B3}"/>
              </a:ext>
            </a:extLst>
          </p:cNvPr>
          <p:cNvSpPr txBox="1"/>
          <p:nvPr/>
        </p:nvSpPr>
        <p:spPr>
          <a:xfrm>
            <a:off x="-1266669" y="3552669"/>
            <a:ext cx="0" cy="0"/>
          </a:xfrm>
          <a:prstGeom prst="rect">
            <a:avLst/>
          </a:prstGeom>
        </p:spPr>
        <p:txBody>
          <a:bodyPr vert="horz" wrap="none" lIns="0" tIns="0" rIns="0" bIns="0" rtlCol="0">
            <a:noAutofit/>
          </a:bodyPr>
          <a:lstStyle/>
          <a:p>
            <a:pPr marL="0" indent="0" algn="l">
              <a:spcBef>
                <a:spcPts val="0"/>
              </a:spcBef>
              <a:spcAft>
                <a:spcPts val="600"/>
              </a:spcAft>
              <a:buFontTx/>
              <a:buNone/>
            </a:pPr>
            <a:endParaRPr lang="en-US" sz="1200" b="0" i="0" dirty="0">
              <a:solidFill>
                <a:schemeClr val="tx1"/>
              </a:solidFill>
              <a:latin typeface="Tenorite" pitchFamily="2" charset="0"/>
            </a:endParaRPr>
          </a:p>
        </p:txBody>
      </p:sp>
    </p:spTree>
    <p:extLst>
      <p:ext uri="{BB962C8B-B14F-4D97-AF65-F5344CB8AC3E}">
        <p14:creationId xmlns:p14="http://schemas.microsoft.com/office/powerpoint/2010/main" val="661166906"/>
      </p:ext>
    </p:extLst>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8A15AE-08D2-4170-14CA-FFAAC920CB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E18168-DC48-336C-23FD-B90A997EE1CC}"/>
              </a:ext>
            </a:extLst>
          </p:cNvPr>
          <p:cNvSpPr>
            <a:spLocks noGrp="1"/>
          </p:cNvSpPr>
          <p:nvPr>
            <p:ph type="title"/>
          </p:nvPr>
        </p:nvSpPr>
        <p:spPr>
          <a:xfrm>
            <a:off x="457199" y="544632"/>
            <a:ext cx="2293433" cy="1384836"/>
          </a:xfrm>
        </p:spPr>
        <p:txBody>
          <a:bodyPr/>
          <a:lstStyle/>
          <a:p>
            <a:r>
              <a:rPr lang="en-US" dirty="0">
                <a:solidFill>
                  <a:srgbClr val="B95826"/>
                </a:solidFill>
                <a:effectLst/>
              </a:rPr>
              <a:t>Tailwinds to Growth for </a:t>
            </a:r>
            <a:br>
              <a:rPr lang="en-US" dirty="0">
                <a:solidFill>
                  <a:srgbClr val="B95826"/>
                </a:solidFill>
                <a:effectLst/>
              </a:rPr>
            </a:br>
            <a:r>
              <a:rPr lang="en-US" dirty="0">
                <a:solidFill>
                  <a:srgbClr val="B95826"/>
                </a:solidFill>
                <a:effectLst/>
              </a:rPr>
              <a:t>the U.S. </a:t>
            </a:r>
          </a:p>
        </p:txBody>
      </p:sp>
      <p:sp>
        <p:nvSpPr>
          <p:cNvPr id="5" name="Footer Placeholder 4">
            <a:extLst>
              <a:ext uri="{FF2B5EF4-FFF2-40B4-BE49-F238E27FC236}">
                <a16:creationId xmlns:a16="http://schemas.microsoft.com/office/drawing/2014/main" id="{86728EC2-38BC-7184-40F2-5DD9BE66183C}"/>
              </a:ext>
            </a:extLst>
          </p:cNvPr>
          <p:cNvSpPr>
            <a:spLocks noGrp="1"/>
          </p:cNvSpPr>
          <p:nvPr>
            <p:ph type="ftr" sz="quarter" idx="11"/>
          </p:nvPr>
        </p:nvSpPr>
        <p:spPr/>
        <p:txBody>
          <a:bodyPr/>
          <a:lstStyle/>
          <a:p>
            <a:r>
              <a:rPr lang="en-US"/>
              <a:t>Member FINRA/SIPC</a:t>
            </a:r>
          </a:p>
        </p:txBody>
      </p:sp>
      <p:sp>
        <p:nvSpPr>
          <p:cNvPr id="4" name="TextBox 3">
            <a:extLst>
              <a:ext uri="{FF2B5EF4-FFF2-40B4-BE49-F238E27FC236}">
                <a16:creationId xmlns:a16="http://schemas.microsoft.com/office/drawing/2014/main" id="{A5610E21-3D44-1BFC-2B55-C360345735C8}"/>
              </a:ext>
            </a:extLst>
          </p:cNvPr>
          <p:cNvSpPr txBox="1"/>
          <p:nvPr/>
        </p:nvSpPr>
        <p:spPr>
          <a:xfrm>
            <a:off x="457199" y="4052792"/>
            <a:ext cx="1819656" cy="553998"/>
          </a:xfrm>
          <a:prstGeom prst="rect">
            <a:avLst/>
          </a:prstGeom>
          <a:noFill/>
        </p:spPr>
        <p:txBody>
          <a:bodyPr wrap="square" lIns="0" tIns="0" rIns="0" bIns="0" rtlCol="0" anchor="b" anchorCtr="0">
            <a:spAutoFit/>
          </a:bodyPr>
          <a:lstStyle/>
          <a:p>
            <a:r>
              <a:rPr lang="en-US" sz="900" dirty="0">
                <a:effectLst/>
                <a:latin typeface="Tenorite" pitchFamily="2" charset="0"/>
              </a:rPr>
              <a:t>Source: </a:t>
            </a:r>
            <a:r>
              <a:rPr lang="en-US" sz="900" dirty="0">
                <a:latin typeface="Tenorite" pitchFamily="2" charset="0"/>
              </a:rPr>
              <a:t>LPL Research, European Central Bank, Bank of Japan, IMF 12/01/25. Past performance is no guarantee of future results.</a:t>
            </a:r>
            <a:endParaRPr lang="en-US" sz="900" dirty="0">
              <a:effectLst/>
              <a:latin typeface="Tenorite" pitchFamily="2" charset="0"/>
            </a:endParaRPr>
          </a:p>
        </p:txBody>
      </p:sp>
      <p:sp>
        <p:nvSpPr>
          <p:cNvPr id="6" name="TextBox 5">
            <a:extLst>
              <a:ext uri="{FF2B5EF4-FFF2-40B4-BE49-F238E27FC236}">
                <a16:creationId xmlns:a16="http://schemas.microsoft.com/office/drawing/2014/main" id="{7043E0CB-D5F0-DABB-4630-F38B9DA6864C}"/>
              </a:ext>
            </a:extLst>
          </p:cNvPr>
          <p:cNvSpPr txBox="1"/>
          <p:nvPr/>
        </p:nvSpPr>
        <p:spPr>
          <a:xfrm>
            <a:off x="9504947" y="3296653"/>
            <a:ext cx="0" cy="0"/>
          </a:xfrm>
          <a:prstGeom prst="rect">
            <a:avLst/>
          </a:prstGeom>
        </p:spPr>
        <p:txBody>
          <a:bodyPr vert="horz" wrap="none" lIns="0" tIns="0" rIns="0" bIns="0" rtlCol="0">
            <a:noAutofit/>
          </a:bodyPr>
          <a:lstStyle/>
          <a:p>
            <a:pPr marL="0" indent="0" algn="l">
              <a:spcBef>
                <a:spcPts val="0"/>
              </a:spcBef>
              <a:spcAft>
                <a:spcPts val="600"/>
              </a:spcAft>
              <a:buFontTx/>
              <a:buNone/>
            </a:pPr>
            <a:endParaRPr lang="en-US" sz="1200" b="0" i="0">
              <a:solidFill>
                <a:schemeClr val="tx1"/>
              </a:solidFill>
              <a:latin typeface="Tenorite" pitchFamily="2" charset="0"/>
            </a:endParaRPr>
          </a:p>
        </p:txBody>
      </p:sp>
      <p:pic>
        <p:nvPicPr>
          <p:cNvPr id="3" name="Picture 2">
            <a:extLst>
              <a:ext uri="{FF2B5EF4-FFF2-40B4-BE49-F238E27FC236}">
                <a16:creationId xmlns:a16="http://schemas.microsoft.com/office/drawing/2014/main" id="{F65310C4-D9F9-560D-13D7-A4DAF2653430}"/>
              </a:ext>
            </a:extLst>
          </p:cNvPr>
          <p:cNvPicPr>
            <a:picLocks noChangeAspect="1"/>
          </p:cNvPicPr>
          <p:nvPr/>
        </p:nvPicPr>
        <p:blipFill>
          <a:blip r:embed="rId3"/>
          <a:srcRect/>
          <a:stretch/>
        </p:blipFill>
        <p:spPr>
          <a:xfrm>
            <a:off x="2971801" y="544631"/>
            <a:ext cx="5715000" cy="4114800"/>
          </a:xfrm>
          <a:prstGeom prst="rect">
            <a:avLst/>
          </a:prstGeom>
        </p:spPr>
      </p:pic>
    </p:spTree>
    <p:extLst>
      <p:ext uri="{BB962C8B-B14F-4D97-AF65-F5344CB8AC3E}">
        <p14:creationId xmlns:p14="http://schemas.microsoft.com/office/powerpoint/2010/main" val="3668282056"/>
      </p:ext>
    </p:extLst>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93E1DD-279D-E749-8B57-FA4DDA9E5E9F}"/>
              </a:ext>
            </a:extLst>
          </p:cNvPr>
          <p:cNvSpPr>
            <a:spLocks noGrp="1"/>
          </p:cNvSpPr>
          <p:nvPr>
            <p:ph type="ctrTitle"/>
          </p:nvPr>
        </p:nvSpPr>
        <p:spPr>
          <a:xfrm>
            <a:off x="1172900" y="1906641"/>
            <a:ext cx="3978963" cy="560178"/>
          </a:xfrm>
        </p:spPr>
        <p:txBody>
          <a:bodyPr anchor="t"/>
          <a:lstStyle/>
          <a:p>
            <a:r>
              <a:rPr lang="en-US" sz="2000" dirty="0">
                <a:solidFill>
                  <a:schemeClr val="accent5"/>
                </a:solidFill>
                <a:latin typeface="Tenorite" pitchFamily="2" charset="0"/>
              </a:rPr>
              <a:t>Policy Tailwinds and AI to Power Equities in 2026</a:t>
            </a:r>
          </a:p>
        </p:txBody>
      </p:sp>
      <p:sp>
        <p:nvSpPr>
          <p:cNvPr id="3" name="Title 1">
            <a:extLst>
              <a:ext uri="{FF2B5EF4-FFF2-40B4-BE49-F238E27FC236}">
                <a16:creationId xmlns:a16="http://schemas.microsoft.com/office/drawing/2014/main" id="{ABD7CD43-8B40-4923-AEC9-7DEE918FCFEF}"/>
              </a:ext>
            </a:extLst>
          </p:cNvPr>
          <p:cNvSpPr txBox="1">
            <a:spLocks/>
          </p:cNvSpPr>
          <p:nvPr/>
        </p:nvSpPr>
        <p:spPr>
          <a:xfrm>
            <a:off x="1172900" y="740303"/>
            <a:ext cx="5437734" cy="834498"/>
          </a:xfrm>
          <a:prstGeom prst="rect">
            <a:avLst/>
          </a:prstGeom>
        </p:spPr>
        <p:txBody>
          <a:bodyPr vert="horz" lIns="0" tIns="0" rIns="0" bIns="0" rtlCol="0" anchor="b" anchorCtr="0">
            <a:noAutofit/>
          </a:bodyPr>
          <a:lstStyle>
            <a:lvl1pPr algn="l" defTabSz="411480" rtl="0" eaLnBrk="1" fontAlgn="base" hangingPunct="1">
              <a:lnSpc>
                <a:spcPct val="100000"/>
              </a:lnSpc>
              <a:spcBef>
                <a:spcPct val="0"/>
              </a:spcBef>
              <a:spcAft>
                <a:spcPct val="0"/>
              </a:spcAft>
              <a:defRPr sz="3200" b="0" i="0" kern="1200" cap="none" baseline="0">
                <a:solidFill>
                  <a:schemeClr val="accent6"/>
                </a:solidFill>
                <a:latin typeface="Georgia" panose="02040502050405020303" pitchFamily="18" charset="0"/>
                <a:ea typeface="+mj-ea"/>
                <a:cs typeface="Arial" panose="020B0604020202020204" pitchFamily="34" charset="0"/>
              </a:defRPr>
            </a:lvl1pPr>
            <a:lvl2pPr algn="l" defTabSz="411480" rtl="0" eaLnBrk="1" fontAlgn="base" hangingPunct="1">
              <a:lnSpc>
                <a:spcPct val="90000"/>
              </a:lnSpc>
              <a:spcBef>
                <a:spcPct val="0"/>
              </a:spcBef>
              <a:spcAft>
                <a:spcPct val="0"/>
              </a:spcAft>
              <a:defRPr sz="1980">
                <a:solidFill>
                  <a:srgbClr val="042E5E"/>
                </a:solidFill>
                <a:latin typeface="Arial" pitchFamily="34" charset="0"/>
                <a:cs typeface="Arial" pitchFamily="34" charset="0"/>
              </a:defRPr>
            </a:lvl2pPr>
            <a:lvl3pPr algn="l" defTabSz="411480" rtl="0" eaLnBrk="1" fontAlgn="base" hangingPunct="1">
              <a:lnSpc>
                <a:spcPct val="90000"/>
              </a:lnSpc>
              <a:spcBef>
                <a:spcPct val="0"/>
              </a:spcBef>
              <a:spcAft>
                <a:spcPct val="0"/>
              </a:spcAft>
              <a:defRPr sz="1980">
                <a:solidFill>
                  <a:srgbClr val="042E5E"/>
                </a:solidFill>
                <a:latin typeface="Arial" pitchFamily="34" charset="0"/>
                <a:cs typeface="Arial" pitchFamily="34" charset="0"/>
              </a:defRPr>
            </a:lvl3pPr>
            <a:lvl4pPr algn="l" defTabSz="411480" rtl="0" eaLnBrk="1" fontAlgn="base" hangingPunct="1">
              <a:lnSpc>
                <a:spcPct val="90000"/>
              </a:lnSpc>
              <a:spcBef>
                <a:spcPct val="0"/>
              </a:spcBef>
              <a:spcAft>
                <a:spcPct val="0"/>
              </a:spcAft>
              <a:defRPr sz="1980">
                <a:solidFill>
                  <a:srgbClr val="042E5E"/>
                </a:solidFill>
                <a:latin typeface="Arial" pitchFamily="34" charset="0"/>
                <a:cs typeface="Arial" pitchFamily="34" charset="0"/>
              </a:defRPr>
            </a:lvl4pPr>
            <a:lvl5pPr algn="l" defTabSz="411480" rtl="0" eaLnBrk="1" fontAlgn="base" hangingPunct="1">
              <a:lnSpc>
                <a:spcPct val="90000"/>
              </a:lnSpc>
              <a:spcBef>
                <a:spcPct val="0"/>
              </a:spcBef>
              <a:spcAft>
                <a:spcPct val="0"/>
              </a:spcAft>
              <a:defRPr sz="1980">
                <a:solidFill>
                  <a:srgbClr val="042E5E"/>
                </a:solidFill>
                <a:latin typeface="Arial" pitchFamily="34" charset="0"/>
                <a:cs typeface="Arial" pitchFamily="34" charset="0"/>
              </a:defRPr>
            </a:lvl5pPr>
            <a:lvl6pPr marL="411480" algn="l" defTabSz="411480" rtl="0" eaLnBrk="1" fontAlgn="base" hangingPunct="1">
              <a:lnSpc>
                <a:spcPct val="90000"/>
              </a:lnSpc>
              <a:spcBef>
                <a:spcPct val="0"/>
              </a:spcBef>
              <a:spcAft>
                <a:spcPct val="0"/>
              </a:spcAft>
              <a:defRPr sz="1980">
                <a:solidFill>
                  <a:srgbClr val="042E5E"/>
                </a:solidFill>
                <a:latin typeface="Arial" pitchFamily="34" charset="0"/>
                <a:cs typeface="Arial" pitchFamily="34" charset="0"/>
              </a:defRPr>
            </a:lvl6pPr>
            <a:lvl7pPr marL="822960" algn="l" defTabSz="411480" rtl="0" eaLnBrk="1" fontAlgn="base" hangingPunct="1">
              <a:lnSpc>
                <a:spcPct val="90000"/>
              </a:lnSpc>
              <a:spcBef>
                <a:spcPct val="0"/>
              </a:spcBef>
              <a:spcAft>
                <a:spcPct val="0"/>
              </a:spcAft>
              <a:defRPr sz="1980">
                <a:solidFill>
                  <a:srgbClr val="042E5E"/>
                </a:solidFill>
                <a:latin typeface="Arial" pitchFamily="34" charset="0"/>
                <a:cs typeface="Arial" pitchFamily="34" charset="0"/>
              </a:defRPr>
            </a:lvl7pPr>
            <a:lvl8pPr marL="1234440" algn="l" defTabSz="411480" rtl="0" eaLnBrk="1" fontAlgn="base" hangingPunct="1">
              <a:lnSpc>
                <a:spcPct val="90000"/>
              </a:lnSpc>
              <a:spcBef>
                <a:spcPct val="0"/>
              </a:spcBef>
              <a:spcAft>
                <a:spcPct val="0"/>
              </a:spcAft>
              <a:defRPr sz="1980">
                <a:solidFill>
                  <a:srgbClr val="042E5E"/>
                </a:solidFill>
                <a:latin typeface="Arial" pitchFamily="34" charset="0"/>
                <a:cs typeface="Arial" pitchFamily="34" charset="0"/>
              </a:defRPr>
            </a:lvl8pPr>
            <a:lvl9pPr marL="1645920" algn="l" defTabSz="411480" rtl="0" eaLnBrk="1" fontAlgn="base" hangingPunct="1">
              <a:lnSpc>
                <a:spcPct val="90000"/>
              </a:lnSpc>
              <a:spcBef>
                <a:spcPct val="0"/>
              </a:spcBef>
              <a:spcAft>
                <a:spcPct val="0"/>
              </a:spcAft>
              <a:defRPr sz="1980">
                <a:solidFill>
                  <a:srgbClr val="042E5E"/>
                </a:solidFill>
                <a:latin typeface="Arial" pitchFamily="34" charset="0"/>
                <a:cs typeface="Arial" pitchFamily="34" charset="0"/>
              </a:defRPr>
            </a:lvl9pPr>
          </a:lstStyle>
          <a:p>
            <a:r>
              <a:rPr lang="en-US" sz="4000"/>
              <a:t>Stocks</a:t>
            </a:r>
          </a:p>
        </p:txBody>
      </p:sp>
      <p:sp>
        <p:nvSpPr>
          <p:cNvPr id="4" name="TextBox 3">
            <a:extLst>
              <a:ext uri="{FF2B5EF4-FFF2-40B4-BE49-F238E27FC236}">
                <a16:creationId xmlns:a16="http://schemas.microsoft.com/office/drawing/2014/main" id="{3440FAD1-76B5-B936-E0DF-C5E697EF12D1}"/>
              </a:ext>
            </a:extLst>
          </p:cNvPr>
          <p:cNvSpPr txBox="1"/>
          <p:nvPr/>
        </p:nvSpPr>
        <p:spPr>
          <a:xfrm>
            <a:off x="2336800" y="1686560"/>
            <a:ext cx="0" cy="0"/>
          </a:xfrm>
          <a:prstGeom prst="rect">
            <a:avLst/>
          </a:prstGeom>
        </p:spPr>
        <p:txBody>
          <a:bodyPr vert="horz" wrap="none" lIns="0" tIns="0" rIns="0" bIns="0" rtlCol="0">
            <a:noAutofit/>
          </a:bodyPr>
          <a:lstStyle/>
          <a:p>
            <a:pPr marL="0" indent="0" algn="l">
              <a:spcBef>
                <a:spcPts val="0"/>
              </a:spcBef>
              <a:spcAft>
                <a:spcPts val="600"/>
              </a:spcAft>
              <a:buFontTx/>
              <a:buNone/>
            </a:pPr>
            <a:endParaRPr lang="en-US" sz="1200" b="0" i="0">
              <a:solidFill>
                <a:schemeClr val="tx1"/>
              </a:solidFill>
              <a:latin typeface="Tenorite" pitchFamily="2" charset="0"/>
            </a:endParaRPr>
          </a:p>
        </p:txBody>
      </p:sp>
    </p:spTree>
    <p:extLst>
      <p:ext uri="{BB962C8B-B14F-4D97-AF65-F5344CB8AC3E}">
        <p14:creationId xmlns:p14="http://schemas.microsoft.com/office/powerpoint/2010/main" val="430307360"/>
      </p:ext>
    </p:extLst>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60A75-03E5-5944-B4E0-A08656D70136}"/>
              </a:ext>
            </a:extLst>
          </p:cNvPr>
          <p:cNvSpPr>
            <a:spLocks noGrp="1"/>
          </p:cNvSpPr>
          <p:nvPr>
            <p:ph type="title"/>
          </p:nvPr>
        </p:nvSpPr>
        <p:spPr>
          <a:xfrm>
            <a:off x="457199" y="544631"/>
            <a:ext cx="2293433" cy="1435243"/>
          </a:xfrm>
        </p:spPr>
        <p:txBody>
          <a:bodyPr/>
          <a:lstStyle/>
          <a:p>
            <a:r>
              <a:rPr lang="en-US" dirty="0">
                <a:solidFill>
                  <a:srgbClr val="B95826"/>
                </a:solidFill>
                <a:effectLst/>
              </a:rPr>
              <a:t>History Points to a Strong Fourth Year for This </a:t>
            </a:r>
            <a:br>
              <a:rPr lang="en-US" dirty="0">
                <a:solidFill>
                  <a:srgbClr val="B95826"/>
                </a:solidFill>
                <a:effectLst/>
              </a:rPr>
            </a:br>
            <a:r>
              <a:rPr lang="en-US" dirty="0">
                <a:solidFill>
                  <a:srgbClr val="B95826"/>
                </a:solidFill>
                <a:effectLst/>
              </a:rPr>
              <a:t>Bull Market</a:t>
            </a:r>
          </a:p>
        </p:txBody>
      </p:sp>
      <p:sp>
        <p:nvSpPr>
          <p:cNvPr id="5" name="Footer Placeholder 4">
            <a:extLst>
              <a:ext uri="{FF2B5EF4-FFF2-40B4-BE49-F238E27FC236}">
                <a16:creationId xmlns:a16="http://schemas.microsoft.com/office/drawing/2014/main" id="{0A5B176D-5E9B-8D39-18BB-455229CFD3DC}"/>
              </a:ext>
            </a:extLst>
          </p:cNvPr>
          <p:cNvSpPr>
            <a:spLocks noGrp="1"/>
          </p:cNvSpPr>
          <p:nvPr>
            <p:ph type="ftr" sz="quarter" idx="11"/>
          </p:nvPr>
        </p:nvSpPr>
        <p:spPr/>
        <p:txBody>
          <a:bodyPr/>
          <a:lstStyle/>
          <a:p>
            <a:r>
              <a:rPr lang="en-US"/>
              <a:t>Member FINRA/SIPC</a:t>
            </a:r>
          </a:p>
        </p:txBody>
      </p:sp>
      <p:sp>
        <p:nvSpPr>
          <p:cNvPr id="4" name="TextBox 3">
            <a:extLst>
              <a:ext uri="{FF2B5EF4-FFF2-40B4-BE49-F238E27FC236}">
                <a16:creationId xmlns:a16="http://schemas.microsoft.com/office/drawing/2014/main" id="{974E2C33-72F7-3448-B5FC-AD04C911AE59}"/>
              </a:ext>
            </a:extLst>
          </p:cNvPr>
          <p:cNvSpPr txBox="1"/>
          <p:nvPr/>
        </p:nvSpPr>
        <p:spPr>
          <a:xfrm>
            <a:off x="457199" y="2936876"/>
            <a:ext cx="1958898" cy="1661993"/>
          </a:xfrm>
          <a:prstGeom prst="rect">
            <a:avLst/>
          </a:prstGeom>
          <a:noFill/>
        </p:spPr>
        <p:txBody>
          <a:bodyPr wrap="square" lIns="0" tIns="0" rIns="0" bIns="0" rtlCol="0" anchor="b" anchorCtr="0">
            <a:spAutoFit/>
          </a:bodyPr>
          <a:lstStyle/>
          <a:p>
            <a:r>
              <a:rPr lang="en-US" sz="900" dirty="0">
                <a:effectLst/>
                <a:latin typeface="Tenorite" pitchFamily="2" charset="0"/>
              </a:rPr>
              <a:t>Source: LPL Research, Bloomberg </a:t>
            </a:r>
            <a:r>
              <a:rPr lang="en-US" sz="900" dirty="0">
                <a:latin typeface="Tenorite" pitchFamily="2" charset="0"/>
              </a:rPr>
              <a:t>12/01/25</a:t>
            </a:r>
            <a:r>
              <a:rPr lang="en-US" sz="900" dirty="0">
                <a:effectLst/>
                <a:latin typeface="Tenorite" pitchFamily="2" charset="0"/>
              </a:rPr>
              <a:t>. </a:t>
            </a:r>
            <a:r>
              <a:rPr lang="en-US" sz="900" dirty="0">
                <a:latin typeface="Tenorite" pitchFamily="2" charset="0"/>
              </a:rPr>
              <a:t>Only S&amp;P 500 bull markets that made it through a fourth year are shown, in addition to the current bull market. </a:t>
            </a:r>
            <a:r>
              <a:rPr lang="en-US" sz="900" dirty="0">
                <a:effectLst/>
                <a:latin typeface="Tenorite" pitchFamily="2" charset="0"/>
              </a:rPr>
              <a:t>All indexes are unmanaged and cannot be invested in directly. Past performance is no guarantee of future results. The modern design of the S&amp;P 500 stock index was first launched in 1957. Performance back to 1950 incorporates the performance of the predecessor index, the S&amp;P 90. </a:t>
            </a:r>
          </a:p>
        </p:txBody>
      </p:sp>
      <p:sp>
        <p:nvSpPr>
          <p:cNvPr id="7" name="TextBox 6">
            <a:extLst>
              <a:ext uri="{FF2B5EF4-FFF2-40B4-BE49-F238E27FC236}">
                <a16:creationId xmlns:a16="http://schemas.microsoft.com/office/drawing/2014/main" id="{B74B075E-C9E5-6455-CED8-82A2C7A7F950}"/>
              </a:ext>
            </a:extLst>
          </p:cNvPr>
          <p:cNvSpPr txBox="1"/>
          <p:nvPr/>
        </p:nvSpPr>
        <p:spPr>
          <a:xfrm>
            <a:off x="9609221" y="3039979"/>
            <a:ext cx="0" cy="0"/>
          </a:xfrm>
          <a:prstGeom prst="rect">
            <a:avLst/>
          </a:prstGeom>
        </p:spPr>
        <p:txBody>
          <a:bodyPr vert="horz" wrap="none" lIns="0" tIns="0" rIns="0" bIns="0" rtlCol="0">
            <a:noAutofit/>
          </a:bodyPr>
          <a:lstStyle/>
          <a:p>
            <a:pPr marL="0" indent="0" algn="l">
              <a:spcBef>
                <a:spcPts val="0"/>
              </a:spcBef>
              <a:spcAft>
                <a:spcPts val="600"/>
              </a:spcAft>
              <a:buFontTx/>
              <a:buNone/>
            </a:pPr>
            <a:endParaRPr lang="en-US" sz="1200" b="0" i="0">
              <a:solidFill>
                <a:schemeClr val="tx1"/>
              </a:solidFill>
              <a:latin typeface="Tenorite" pitchFamily="2" charset="0"/>
            </a:endParaRPr>
          </a:p>
        </p:txBody>
      </p:sp>
      <p:pic>
        <p:nvPicPr>
          <p:cNvPr id="3" name="Picture 2">
            <a:extLst>
              <a:ext uri="{FF2B5EF4-FFF2-40B4-BE49-F238E27FC236}">
                <a16:creationId xmlns:a16="http://schemas.microsoft.com/office/drawing/2014/main" id="{68F17B55-6B2E-1731-006E-88139D4103DC}"/>
              </a:ext>
            </a:extLst>
          </p:cNvPr>
          <p:cNvPicPr>
            <a:picLocks noChangeAspect="1"/>
          </p:cNvPicPr>
          <p:nvPr/>
        </p:nvPicPr>
        <p:blipFill>
          <a:blip r:embed="rId3"/>
          <a:srcRect/>
          <a:stretch/>
        </p:blipFill>
        <p:spPr>
          <a:xfrm>
            <a:off x="2971801" y="544631"/>
            <a:ext cx="5715000" cy="4114800"/>
          </a:xfrm>
          <a:prstGeom prst="rect">
            <a:avLst/>
          </a:prstGeom>
        </p:spPr>
      </p:pic>
      <p:sp>
        <p:nvSpPr>
          <p:cNvPr id="6" name="TextBox 5">
            <a:extLst>
              <a:ext uri="{FF2B5EF4-FFF2-40B4-BE49-F238E27FC236}">
                <a16:creationId xmlns:a16="http://schemas.microsoft.com/office/drawing/2014/main" id="{D4DF8D88-200C-74A4-9C0B-0E134C8887CA}"/>
              </a:ext>
            </a:extLst>
          </p:cNvPr>
          <p:cNvSpPr txBox="1"/>
          <p:nvPr/>
        </p:nvSpPr>
        <p:spPr>
          <a:xfrm>
            <a:off x="9556230" y="3605134"/>
            <a:ext cx="0" cy="0"/>
          </a:xfrm>
          <a:prstGeom prst="rect">
            <a:avLst/>
          </a:prstGeom>
        </p:spPr>
        <p:txBody>
          <a:bodyPr vert="horz" wrap="none" lIns="0" tIns="0" rIns="0" bIns="0" rtlCol="0">
            <a:noAutofit/>
          </a:bodyPr>
          <a:lstStyle/>
          <a:p>
            <a:pPr marL="0" indent="0" algn="l">
              <a:spcBef>
                <a:spcPts val="0"/>
              </a:spcBef>
              <a:spcAft>
                <a:spcPts val="600"/>
              </a:spcAft>
              <a:buFontTx/>
              <a:buNone/>
            </a:pPr>
            <a:endParaRPr lang="en-US" sz="1200" b="0" i="0" dirty="0">
              <a:solidFill>
                <a:schemeClr val="tx1"/>
              </a:solidFill>
              <a:latin typeface="Tenorite" pitchFamily="2" charset="0"/>
            </a:endParaRPr>
          </a:p>
        </p:txBody>
      </p:sp>
      <p:sp>
        <p:nvSpPr>
          <p:cNvPr id="8" name="TextBox 7">
            <a:extLst>
              <a:ext uri="{FF2B5EF4-FFF2-40B4-BE49-F238E27FC236}">
                <a16:creationId xmlns:a16="http://schemas.microsoft.com/office/drawing/2014/main" id="{A4EEE444-D02F-97A6-BABB-B2660841D99F}"/>
              </a:ext>
            </a:extLst>
          </p:cNvPr>
          <p:cNvSpPr txBox="1"/>
          <p:nvPr/>
        </p:nvSpPr>
        <p:spPr>
          <a:xfrm>
            <a:off x="-694944" y="3781958"/>
            <a:ext cx="0" cy="0"/>
          </a:xfrm>
          <a:prstGeom prst="rect">
            <a:avLst/>
          </a:prstGeom>
        </p:spPr>
        <p:txBody>
          <a:bodyPr vert="horz" wrap="none" lIns="0" tIns="0" rIns="0" bIns="0" rtlCol="0">
            <a:noAutofit/>
          </a:bodyPr>
          <a:lstStyle/>
          <a:p>
            <a:pPr marL="0" indent="0" algn="l">
              <a:spcBef>
                <a:spcPts val="0"/>
              </a:spcBef>
              <a:spcAft>
                <a:spcPts val="600"/>
              </a:spcAft>
              <a:buFontTx/>
              <a:buNone/>
            </a:pPr>
            <a:endParaRPr lang="en-US" sz="1200" b="0" i="0" dirty="0">
              <a:solidFill>
                <a:schemeClr val="tx1"/>
              </a:solidFill>
              <a:latin typeface="Tenorite" pitchFamily="2" charset="0"/>
            </a:endParaRPr>
          </a:p>
        </p:txBody>
      </p:sp>
    </p:spTree>
    <p:extLst>
      <p:ext uri="{BB962C8B-B14F-4D97-AF65-F5344CB8AC3E}">
        <p14:creationId xmlns:p14="http://schemas.microsoft.com/office/powerpoint/2010/main" val="1916855927"/>
      </p:ext>
    </p:extLst>
  </p:cSld>
  <p:clrMapOvr>
    <a:masterClrMapping/>
  </p:clrMapOvr>
  <p:transition spd="med">
    <p:fade/>
  </p:transition>
</p:sld>
</file>

<file path=ppt/theme/theme1.xml><?xml version="1.0" encoding="utf-8"?>
<a:theme xmlns:a="http://schemas.openxmlformats.org/drawingml/2006/main" name="Instructions">
  <a:themeElements>
    <a:clrScheme name="LPL_update">
      <a:dk1>
        <a:srgbClr val="000000"/>
      </a:dk1>
      <a:lt1>
        <a:srgbClr val="FFFFFF"/>
      </a:lt1>
      <a:dk2>
        <a:srgbClr val="00000A"/>
      </a:dk2>
      <a:lt2>
        <a:srgbClr val="FFFFFF"/>
      </a:lt2>
      <a:accent1>
        <a:srgbClr val="43CEAB"/>
      </a:accent1>
      <a:accent2>
        <a:srgbClr val="F0B52B"/>
      </a:accent2>
      <a:accent3>
        <a:srgbClr val="00AED3"/>
      </a:accent3>
      <a:accent4>
        <a:srgbClr val="BA3A28"/>
      </a:accent4>
      <a:accent5>
        <a:srgbClr val="06163A"/>
      </a:accent5>
      <a:accent6>
        <a:srgbClr val="BE5500"/>
      </a:accent6>
      <a:hlink>
        <a:srgbClr val="333799"/>
      </a:hlink>
      <a:folHlink>
        <a:srgbClr val="0098DB"/>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5"/>
        </a:solidFill>
        <a:ln>
          <a:noFill/>
        </a:ln>
        <a:effectLst/>
      </a:spPr>
      <a:bodyPr rtlCol="0" anchor="ctr"/>
      <a:lstStyle>
        <a:defPPr algn="ctr">
          <a:defRPr sz="800" dirty="0" smtClean="0"/>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vert="horz" wrap="square" lIns="0" tIns="0" rIns="0" bIns="0" rtlCol="0">
        <a:noAutofit/>
      </a:bodyPr>
      <a:lstStyle>
        <a:defPPr marL="0" indent="0" algn="l">
          <a:spcBef>
            <a:spcPts val="0"/>
          </a:spcBef>
          <a:spcAft>
            <a:spcPts val="600"/>
          </a:spcAft>
          <a:buFontTx/>
          <a:buNone/>
          <a:defRPr sz="1200" b="0" i="0" dirty="0" smtClean="0">
            <a:solidFill>
              <a:schemeClr val="tx1"/>
            </a:solidFill>
            <a:latin typeface="Tenorite" pitchFamily="2" charset="0"/>
          </a:defRPr>
        </a:defPPr>
      </a:lstStyle>
    </a:txDef>
  </a:objectDefaults>
  <a:extraClrSchemeLst/>
  <a:extLst>
    <a:ext uri="{05A4C25C-085E-4340-85A3-A5531E510DB2}">
      <thm15:themeFamily xmlns:thm15="http://schemas.microsoft.com/office/thememl/2012/main" name="lpl_ppt_16x9_150dpi_template_240717" id="{6B0BC02C-6D85-6246-8519-EB1B4DB7C8B4}" vid="{6DFAD5ED-F59C-FE43-98B2-86EEE6E0032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6292ffca-bfde-414a-855a-c86f38d4cfea">
      <Terms xmlns="http://schemas.microsoft.com/office/infopath/2007/PartnerControls"/>
    </lcf76f155ced4ddcb4097134ff3c332f>
    <TaxCatchAll xmlns="8c94a913-8ff7-4875-8e73-d517b18933e1"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8A3B0974212FC4AB4698D8403285FD6" ma:contentTypeVersion="16" ma:contentTypeDescription="Create a new document." ma:contentTypeScope="" ma:versionID="9ec3d897edfbc78b82a36e34a2371794">
  <xsd:schema xmlns:xsd="http://www.w3.org/2001/XMLSchema" xmlns:xs="http://www.w3.org/2001/XMLSchema" xmlns:p="http://schemas.microsoft.com/office/2006/metadata/properties" xmlns:ns2="6292ffca-bfde-414a-855a-c86f38d4cfea" xmlns:ns3="8c94a913-8ff7-4875-8e73-d517b18933e1" targetNamespace="http://schemas.microsoft.com/office/2006/metadata/properties" ma:root="true" ma:fieldsID="cfd7bbf9e4773ac0ba037969c2b78be4" ns2:_="" ns3:_="">
    <xsd:import namespace="6292ffca-bfde-414a-855a-c86f38d4cfea"/>
    <xsd:import namespace="8c94a913-8ff7-4875-8e73-d517b18933e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2:lcf76f155ced4ddcb4097134ff3c332f" minOccurs="0"/>
                <xsd:element ref="ns3:TaxCatchAll" minOccurs="0"/>
                <xsd:element ref="ns2:MediaServiceObjectDetectorVersions" minOccurs="0"/>
                <xsd:element ref="ns2:MediaServiceSearchProperties"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292ffca-bfde-414a-855a-c86f38d4cfe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8849e6ff-74d3-4920-8010-098bb3eb249e"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c94a913-8ff7-4875-8e73-d517b18933e1"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e3eb810d-96e2-4d8c-91ca-74ec44c1611f}" ma:internalName="TaxCatchAll" ma:showField="CatchAllData" ma:web="8c94a913-8ff7-4875-8e73-d517b18933e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E3DD9C7-E35E-44CD-A05F-157BE1CDD80D}">
  <ds:schemaRefs>
    <ds:schemaRef ds:uri="http://schemas.microsoft.com/office/infopath/2007/PartnerControls"/>
    <ds:schemaRef ds:uri="956bef3f-49f2-40cb-8a82-ca7a3dd12938"/>
    <ds:schemaRef ds:uri="http://purl.org/dc/dcmitype/"/>
    <ds:schemaRef ds:uri="http://schemas.microsoft.com/office/2006/metadata/properties"/>
    <ds:schemaRef ds:uri="http://schemas.microsoft.com/office/2006/documentManagement/types"/>
    <ds:schemaRef ds:uri="http://purl.org/dc/terms/"/>
    <ds:schemaRef ds:uri="http://schemas.openxmlformats.org/package/2006/metadata/core-properties"/>
    <ds:schemaRef ds:uri="http://www.w3.org/XML/1998/namespace"/>
    <ds:schemaRef ds:uri="http://purl.org/dc/elements/1.1/"/>
  </ds:schemaRefs>
</ds:datastoreItem>
</file>

<file path=customXml/itemProps2.xml><?xml version="1.0" encoding="utf-8"?>
<ds:datastoreItem xmlns:ds="http://schemas.openxmlformats.org/officeDocument/2006/customXml" ds:itemID="{A02CAA72-CB8A-43F5-A196-E2F7CF32F1EE}"/>
</file>

<file path=customXml/itemProps3.xml><?xml version="1.0" encoding="utf-8"?>
<ds:datastoreItem xmlns:ds="http://schemas.openxmlformats.org/officeDocument/2006/customXml" ds:itemID="{2459B11A-A50F-4073-A60E-99DED75453E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4303</TotalTime>
  <Words>2848</Words>
  <Application>Microsoft Office PowerPoint</Application>
  <PresentationFormat>On-screen Show (16:9)</PresentationFormat>
  <Paragraphs>164</Paragraphs>
  <Slides>30</Slides>
  <Notes>30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30</vt:i4>
      </vt:variant>
    </vt:vector>
  </HeadingPairs>
  <TitlesOfParts>
    <vt:vector size="37" baseType="lpstr">
      <vt:lpstr>Arial</vt:lpstr>
      <vt:lpstr>Calibri</vt:lpstr>
      <vt:lpstr>Georgia</vt:lpstr>
      <vt:lpstr>System Font Regular</vt:lpstr>
      <vt:lpstr>Tenorite</vt:lpstr>
      <vt:lpstr>Wingdings</vt:lpstr>
      <vt:lpstr>Instructions</vt:lpstr>
      <vt:lpstr>Outlook 2026</vt:lpstr>
      <vt:lpstr>The More Things Change, the More They Stay the Same</vt:lpstr>
      <vt:lpstr>Expect Modest Rebound in GDP in Latter Half  of 2026</vt:lpstr>
      <vt:lpstr>Intellectual Property Will  Be Increasingly Important to Growth</vt:lpstr>
      <vt:lpstr>Near-Term Pain but Inflation May Improve in the New Year</vt:lpstr>
      <vt:lpstr>The 10-Year Treasury Is the Anchor for Mortgage Pricing</vt:lpstr>
      <vt:lpstr>Tailwinds to Growth for  the U.S. </vt:lpstr>
      <vt:lpstr>Policy Tailwinds and AI to Power Equities in 2026</vt:lpstr>
      <vt:lpstr>History Points to a Strong Fourth Year for This  Bull Market</vt:lpstr>
      <vt:lpstr>S&amp;P 500 Performance  After the Fed Cuts Rates At/Near Record Highs</vt:lpstr>
      <vt:lpstr>AI Investment by the Hyperscalers  Is Massive and Still Increasing  at a Solid Clip</vt:lpstr>
      <vt:lpstr>Magnificent  Seven Remains  a Powerful Earnings Driver</vt:lpstr>
      <vt:lpstr>Regarding Midterms</vt:lpstr>
      <vt:lpstr>S&amp;P 500 Performance During the Presidential Cycle (1950–YTD)</vt:lpstr>
      <vt:lpstr>Navigating Neutral </vt:lpstr>
      <vt:lpstr>10-Year Treasury Is Highly Correlated to  the Expected  Fed Funds  Trough Rate</vt:lpstr>
      <vt:lpstr>Spreads for Most Credit Markets Remain Below Long-Term Averages</vt:lpstr>
      <vt:lpstr>Hypothetical Returns: Interest Rate Scenario Analysis</vt:lpstr>
      <vt:lpstr>Seeking Resilience Through Alts</vt:lpstr>
      <vt:lpstr>M&amp;A Activity Is Building Momentum As Larger Deals Are Being Executed</vt:lpstr>
      <vt:lpstr>U.S. Dollar Outlook: From Dominance to Disruption</vt:lpstr>
      <vt:lpstr>The Dollar  Is Down,  but Not Out </vt:lpstr>
      <vt:lpstr>The New Commodity Playbook: Geopolitics, AI, and the Path to a Supercycle</vt:lpstr>
      <vt:lpstr>Commodities Are on the Verge  of a Breakout</vt:lpstr>
      <vt:lpstr>Geopolitics and Trade Have  Been Important Factors Behind Gold's Outperformance </vt:lpstr>
      <vt:lpstr>Disclosures</vt:lpstr>
      <vt:lpstr>Disclosures</vt:lpstr>
      <vt:lpstr>Disclosures</vt:lpstr>
      <vt:lpstr>Disclosures</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Wayne West</dc:creator>
  <cp:keywords/>
  <dc:description/>
  <cp:lastModifiedBy>Scott Fritz</cp:lastModifiedBy>
  <cp:revision>24</cp:revision>
  <cp:lastPrinted>2025-12-04T17:56:38Z</cp:lastPrinted>
  <dcterms:created xsi:type="dcterms:W3CDTF">2024-08-28T14:36:17Z</dcterms:created>
  <dcterms:modified xsi:type="dcterms:W3CDTF">2025-12-12T18:11:36Z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ublishingExpirationDate">
    <vt:lpwstr/>
  </property>
  <property fmtid="{D5CDD505-2E9C-101B-9397-08002B2CF9AE}" pid="3" name="PublishingStartDate">
    <vt:lpwstr/>
  </property>
  <property fmtid="{D5CDD505-2E9C-101B-9397-08002B2CF9AE}" pid="4" name="ContentTypeId">
    <vt:lpwstr>0x010100E8A3B0974212FC4AB4698D8403285FD6</vt:lpwstr>
  </property>
  <property fmtid="{D5CDD505-2E9C-101B-9397-08002B2CF9AE}" pid="5" name="MediaServiceImageTags">
    <vt:lpwstr/>
  </property>
</Properties>
</file>